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9" r:id="rId1"/>
    <p:sldMasterId id="2147483713" r:id="rId2"/>
  </p:sldMasterIdLst>
  <p:notesMasterIdLst>
    <p:notesMasterId r:id="rId21"/>
  </p:notesMasterIdLst>
  <p:handoutMasterIdLst>
    <p:handoutMasterId r:id="rId22"/>
  </p:handoutMasterIdLst>
  <p:sldIdLst>
    <p:sldId id="276" r:id="rId3"/>
    <p:sldId id="261" r:id="rId4"/>
    <p:sldId id="262" r:id="rId5"/>
    <p:sldId id="263" r:id="rId6"/>
    <p:sldId id="274" r:id="rId7"/>
    <p:sldId id="264" r:id="rId8"/>
    <p:sldId id="266" r:id="rId9"/>
    <p:sldId id="269" r:id="rId10"/>
    <p:sldId id="270" r:id="rId11"/>
    <p:sldId id="272" r:id="rId12"/>
    <p:sldId id="278" r:id="rId13"/>
    <p:sldId id="277" r:id="rId14"/>
    <p:sldId id="279" r:id="rId15"/>
    <p:sldId id="271" r:id="rId16"/>
    <p:sldId id="273" r:id="rId17"/>
    <p:sldId id="275" r:id="rId18"/>
    <p:sldId id="267" r:id="rId19"/>
    <p:sldId id="268" r:id="rId2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har char="•"/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1pPr>
    <a:lvl2pPr marL="457200" algn="l" rtl="0" fontAlgn="base">
      <a:spcBef>
        <a:spcPct val="20000"/>
      </a:spcBef>
      <a:spcAft>
        <a:spcPct val="0"/>
      </a:spcAft>
      <a:buChar char="•"/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2pPr>
    <a:lvl3pPr marL="914400" algn="l" rtl="0" fontAlgn="base">
      <a:spcBef>
        <a:spcPct val="20000"/>
      </a:spcBef>
      <a:spcAft>
        <a:spcPct val="0"/>
      </a:spcAft>
      <a:buChar char="•"/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3pPr>
    <a:lvl4pPr marL="1371600" algn="l" rtl="0" fontAlgn="base">
      <a:spcBef>
        <a:spcPct val="20000"/>
      </a:spcBef>
      <a:spcAft>
        <a:spcPct val="0"/>
      </a:spcAft>
      <a:buChar char="•"/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4pPr>
    <a:lvl5pPr marL="1828800" algn="l" rtl="0" fontAlgn="base">
      <a:spcBef>
        <a:spcPct val="20000"/>
      </a:spcBef>
      <a:spcAft>
        <a:spcPct val="0"/>
      </a:spcAft>
      <a:buChar char="•"/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rgbClr val="B9000C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67FC831-414B-4734-80FD-5F623333A26D}">
          <p14:sldIdLst>
            <p14:sldId id="276"/>
            <p14:sldId id="261"/>
            <p14:sldId id="262"/>
            <p14:sldId id="263"/>
            <p14:sldId id="274"/>
            <p14:sldId id="264"/>
            <p14:sldId id="266"/>
            <p14:sldId id="269"/>
            <p14:sldId id="270"/>
            <p14:sldId id="272"/>
            <p14:sldId id="278"/>
            <p14:sldId id="277"/>
            <p14:sldId id="279"/>
            <p14:sldId id="271"/>
            <p14:sldId id="273"/>
            <p14:sldId id="275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A9E0"/>
    <a:srgbClr val="EB0028"/>
    <a:srgbClr val="E4002B"/>
    <a:srgbClr val="4D4D4D"/>
    <a:srgbClr val="FE000C"/>
    <a:srgbClr val="B9000C"/>
    <a:srgbClr val="1B85B9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608" autoAdjust="0"/>
    <p:restoredTop sz="94704" autoAdjust="0"/>
  </p:normalViewPr>
  <p:slideViewPr>
    <p:cSldViewPr showGuides="1">
      <p:cViewPr varScale="1">
        <p:scale>
          <a:sx n="108" d="100"/>
          <a:sy n="108" d="100"/>
        </p:scale>
        <p:origin x="816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123" d="100"/>
          <a:sy n="123" d="100"/>
        </p:scale>
        <p:origin x="-489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fld id="{5CF3FF1D-F075-41F6-B290-07919A4348D8}" type="slidenum">
              <a:rPr lang="cs-CZ" altLang="cs-CZ"/>
              <a:pPr/>
              <a:t>‹#›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5678203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cs-CZ" noProof="0"/>
              <a:t>Klepnutím lze upravit styly předlohy textu.</a:t>
            </a:r>
          </a:p>
          <a:p>
            <a:pPr lvl="1"/>
            <a:r>
              <a:rPr lang="cs-CZ" noProof="0"/>
              <a:t>Druhá úroveň</a:t>
            </a:r>
          </a:p>
          <a:p>
            <a:pPr lvl="2"/>
            <a:r>
              <a:rPr lang="cs-CZ" noProof="0"/>
              <a:t>Třetí úroveň</a:t>
            </a:r>
          </a:p>
          <a:p>
            <a:pPr lvl="3"/>
            <a:r>
              <a:rPr lang="cs-CZ" noProof="0"/>
              <a:t>Čtvrtá úroveň</a:t>
            </a:r>
          </a:p>
          <a:p>
            <a:pPr lvl="4"/>
            <a:r>
              <a:rPr lang="cs-CZ" noProof="0"/>
              <a:t>Pátá úroveň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itchFamily="34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fld id="{511FA9D6-BDC7-4110-B055-029A3A5CC98B}" type="slidenum">
              <a:rPr lang="cs-CZ" altLang="cs-CZ"/>
              <a:pPr/>
              <a:t>‹#›</a:t>
            </a:fld>
            <a:endParaRPr lang="cs-CZ" altLang="cs-CZ"/>
          </a:p>
        </p:txBody>
      </p:sp>
    </p:spTree>
    <p:extLst>
      <p:ext uri="{BB962C8B-B14F-4D97-AF65-F5344CB8AC3E}">
        <p14:creationId xmlns:p14="http://schemas.microsoft.com/office/powerpoint/2010/main" val="6150432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ChangeArrowheads="1"/>
          </p:cNvSpPr>
          <p:nvPr/>
        </p:nvSpPr>
        <p:spPr bwMode="auto">
          <a:xfrm>
            <a:off x="8118511" y="6530975"/>
            <a:ext cx="492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/>
          </a:p>
        </p:txBody>
      </p:sp>
      <p:sp>
        <p:nvSpPr>
          <p:cNvPr id="5" name="Rectangle 20"/>
          <p:cNvSpPr>
            <a:spLocks noChangeArrowheads="1"/>
          </p:cNvSpPr>
          <p:nvPr/>
        </p:nvSpPr>
        <p:spPr bwMode="auto">
          <a:xfrm>
            <a:off x="-4564" y="-26639"/>
            <a:ext cx="9148564" cy="3598863"/>
          </a:xfrm>
          <a:prstGeom prst="rect">
            <a:avLst/>
          </a:prstGeom>
          <a:solidFill>
            <a:srgbClr val="00A9E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>
              <a:effectLst>
                <a:reflection endPos="65000" dist="50800" dir="5400000" sy="-100000" algn="bl" rotWithShape="0"/>
              </a:effectLst>
            </a:endParaRPr>
          </a:p>
        </p:txBody>
      </p:sp>
      <p:sp>
        <p:nvSpPr>
          <p:cNvPr id="6" name="Rectangle 21"/>
          <p:cNvSpPr>
            <a:spLocks noChangeArrowheads="1"/>
          </p:cNvSpPr>
          <p:nvPr/>
        </p:nvSpPr>
        <p:spPr bwMode="auto">
          <a:xfrm>
            <a:off x="8131208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/>
          </a:p>
        </p:txBody>
      </p:sp>
      <p:sp>
        <p:nvSpPr>
          <p:cNvPr id="8" name="Rectangle 26"/>
          <p:cNvSpPr>
            <a:spLocks noChangeArrowheads="1"/>
          </p:cNvSpPr>
          <p:nvPr/>
        </p:nvSpPr>
        <p:spPr bwMode="auto">
          <a:xfrm>
            <a:off x="8131208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/>
          </a:p>
        </p:txBody>
      </p:sp>
      <p:sp>
        <p:nvSpPr>
          <p:cNvPr id="24064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3621088"/>
            <a:ext cx="6893496" cy="383976"/>
          </a:xfrm>
        </p:spPr>
        <p:txBody>
          <a:bodyPr/>
          <a:lstStyle>
            <a:lvl1pPr marL="0" indent="0" algn="r">
              <a:buFontTx/>
              <a:buNone/>
              <a:defRPr sz="2000"/>
            </a:lvl1pPr>
          </a:lstStyle>
          <a:p>
            <a:r>
              <a:rPr lang="en-US" smtClean="0"/>
              <a:t>Click to edit Master subtitle style</a:t>
            </a:r>
            <a:endParaRPr lang="cs-CZ" dirty="0"/>
          </a:p>
        </p:txBody>
      </p:sp>
      <p:sp>
        <p:nvSpPr>
          <p:cNvPr id="240645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1958985"/>
            <a:ext cx="6893496" cy="1254125"/>
          </a:xfrm>
        </p:spPr>
        <p:txBody>
          <a:bodyPr/>
          <a:lstStyle>
            <a:lvl1pPr algn="r">
              <a:defRPr sz="32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cs-CZ" dirty="0"/>
          </a:p>
        </p:txBody>
      </p:sp>
      <p:pic>
        <p:nvPicPr>
          <p:cNvPr id="9" name="Obráze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8" y="5157192"/>
            <a:ext cx="4182932" cy="86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6001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DE718B-A6F6-45FB-B0EA-3A4F7A6FC695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3459241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323855" y="-100013"/>
            <a:ext cx="7699375" cy="72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Klepnutím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lze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upravit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styl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předlohy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nadpisů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805615" y="620713"/>
            <a:ext cx="2159000" cy="54752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323855" y="620713"/>
            <a:ext cx="6329363" cy="54752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 dirty="0"/>
          </a:p>
        </p:txBody>
      </p:sp>
      <p:sp>
        <p:nvSpPr>
          <p:cNvPr id="5" name="Zástupný symbol pro zápatí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6" name="Zástupný symbol pro číslo snímku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38E8744-0EE0-418F-9F78-FB0E984CBE63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1200213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>
            <a:spLocks noChangeArrowheads="1"/>
          </p:cNvSpPr>
          <p:nvPr/>
        </p:nvSpPr>
        <p:spPr bwMode="auto">
          <a:xfrm>
            <a:off x="8118511" y="6530975"/>
            <a:ext cx="492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/>
          </a:p>
        </p:txBody>
      </p:sp>
      <p:sp>
        <p:nvSpPr>
          <p:cNvPr id="5" name="Rectangle 20"/>
          <p:cNvSpPr>
            <a:spLocks noChangeArrowheads="1"/>
          </p:cNvSpPr>
          <p:nvPr/>
        </p:nvSpPr>
        <p:spPr bwMode="auto">
          <a:xfrm>
            <a:off x="-4564" y="-26639"/>
            <a:ext cx="9148564" cy="3598863"/>
          </a:xfrm>
          <a:prstGeom prst="rect">
            <a:avLst/>
          </a:prstGeom>
          <a:solidFill>
            <a:srgbClr val="00A9E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>
              <a:effectLst>
                <a:reflection endPos="65000" dist="50800" dir="5400000" sy="-100000" algn="bl" rotWithShape="0"/>
              </a:effectLst>
            </a:endParaRPr>
          </a:p>
        </p:txBody>
      </p:sp>
      <p:sp>
        <p:nvSpPr>
          <p:cNvPr id="6" name="Rectangle 21"/>
          <p:cNvSpPr>
            <a:spLocks noChangeArrowheads="1"/>
          </p:cNvSpPr>
          <p:nvPr/>
        </p:nvSpPr>
        <p:spPr bwMode="auto">
          <a:xfrm>
            <a:off x="8131208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/>
          </a:p>
        </p:txBody>
      </p:sp>
      <p:sp>
        <p:nvSpPr>
          <p:cNvPr id="8" name="Rectangle 26"/>
          <p:cNvSpPr>
            <a:spLocks noChangeArrowheads="1"/>
          </p:cNvSpPr>
          <p:nvPr/>
        </p:nvSpPr>
        <p:spPr bwMode="auto">
          <a:xfrm>
            <a:off x="8131208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/>
          </a:p>
        </p:txBody>
      </p:sp>
      <p:sp>
        <p:nvSpPr>
          <p:cNvPr id="24064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0" y="3621088"/>
            <a:ext cx="6893496" cy="383976"/>
          </a:xfrm>
        </p:spPr>
        <p:txBody>
          <a:bodyPr/>
          <a:lstStyle>
            <a:lvl1pPr marL="0" indent="0" algn="r">
              <a:buFontTx/>
              <a:buNone/>
              <a:defRPr sz="2000"/>
            </a:lvl1pPr>
          </a:lstStyle>
          <a:p>
            <a:r>
              <a:rPr lang="cs-CZ" dirty="0"/>
              <a:t>Kliknutím lze upravit styl předlohy.</a:t>
            </a:r>
          </a:p>
        </p:txBody>
      </p:sp>
      <p:sp>
        <p:nvSpPr>
          <p:cNvPr id="240645" name="Rectangle 5"/>
          <p:cNvSpPr>
            <a:spLocks noGrp="1" noChangeArrowheads="1"/>
          </p:cNvSpPr>
          <p:nvPr>
            <p:ph type="ctrTitle"/>
          </p:nvPr>
        </p:nvSpPr>
        <p:spPr>
          <a:xfrm>
            <a:off x="0" y="1958985"/>
            <a:ext cx="6893496" cy="1254125"/>
          </a:xfrm>
        </p:spPr>
        <p:txBody>
          <a:bodyPr/>
          <a:lstStyle>
            <a:lvl1pPr algn="r">
              <a:defRPr sz="3200" b="0">
                <a:solidFill>
                  <a:schemeClr val="bg1"/>
                </a:solidFill>
              </a:defRPr>
            </a:lvl1pPr>
          </a:lstStyle>
          <a:p>
            <a:r>
              <a:rPr lang="cs-CZ" dirty="0"/>
              <a:t>Kliknutím lze upravit styl.</a:t>
            </a:r>
          </a:p>
        </p:txBody>
      </p:sp>
      <p:pic>
        <p:nvPicPr>
          <p:cNvPr id="9" name="Obrázek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8" y="5157192"/>
            <a:ext cx="4182932" cy="86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1482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1_Blue page">
    <p:bg>
      <p:bgPr>
        <a:solidFill>
          <a:srgbClr val="00A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11982" y="3087229"/>
            <a:ext cx="7920037" cy="683543"/>
          </a:xfrm>
        </p:spPr>
        <p:txBody>
          <a:bodyPr/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 err="1" smtClean="0"/>
              <a:t>Thank</a:t>
            </a:r>
            <a:r>
              <a:rPr lang="cs-CZ" dirty="0" smtClean="0"/>
              <a:t> </a:t>
            </a:r>
            <a:r>
              <a:rPr lang="cs-CZ" dirty="0" err="1" smtClean="0"/>
              <a:t>you</a:t>
            </a:r>
            <a:r>
              <a:rPr lang="cs-CZ" dirty="0" smtClean="0"/>
              <a:t> </a:t>
            </a:r>
            <a:r>
              <a:rPr lang="cs-CZ" dirty="0" err="1" smtClean="0"/>
              <a:t>for</a:t>
            </a:r>
            <a:r>
              <a:rPr lang="cs-CZ" dirty="0" smtClean="0"/>
              <a:t> </a:t>
            </a:r>
            <a:r>
              <a:rPr lang="cs-CZ" dirty="0" err="1" smtClean="0"/>
              <a:t>your</a:t>
            </a:r>
            <a:r>
              <a:rPr lang="cs-CZ" dirty="0" smtClean="0"/>
              <a:t> </a:t>
            </a:r>
            <a:r>
              <a:rPr lang="cs-CZ" dirty="0" err="1" smtClean="0"/>
              <a:t>attention</a:t>
            </a:r>
            <a:r>
              <a:rPr lang="cs-CZ" dirty="0" smtClean="0"/>
              <a:t>!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07587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err="1"/>
              <a:t>Záhlaví</a:t>
            </a:r>
            <a:r>
              <a:rPr lang="en-US" dirty="0"/>
              <a:t>  (01.01.2016)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C839148-7006-41C4-ABC2-D2A9F4595A63}" type="slidenum">
              <a:rPr lang="en-US" altLang="cs-CZ" smtClean="0"/>
              <a:pPr/>
              <a:t>‹#›</a:t>
            </a:fld>
            <a:endParaRPr lang="en-US" altLang="cs-CZ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372472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10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accent2"/>
                </a:solidFill>
              </a:defRPr>
            </a:lvl1pPr>
          </a:lstStyle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67" indent="0">
              <a:buNone/>
              <a:defRPr sz="1800"/>
            </a:lvl2pPr>
            <a:lvl3pPr marL="914332" indent="0">
              <a:buNone/>
              <a:defRPr sz="1600"/>
            </a:lvl3pPr>
            <a:lvl4pPr marL="1371498" indent="0">
              <a:buNone/>
              <a:defRPr sz="1400"/>
            </a:lvl4pPr>
            <a:lvl5pPr marL="1828664" indent="0">
              <a:buNone/>
              <a:defRPr sz="1400"/>
            </a:lvl5pPr>
            <a:lvl6pPr marL="2285830" indent="0">
              <a:buNone/>
              <a:defRPr sz="1400"/>
            </a:lvl6pPr>
            <a:lvl7pPr marL="2742994" indent="0">
              <a:buNone/>
              <a:defRPr sz="1400"/>
            </a:lvl7pPr>
            <a:lvl8pPr marL="3200160" indent="0">
              <a:buNone/>
              <a:defRPr sz="1400"/>
            </a:lvl8pPr>
            <a:lvl9pPr marL="3657327" indent="0">
              <a:buNone/>
              <a:defRPr sz="14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FEAC19-CD6C-4528-B09F-367B3931C207}" type="slidenum">
              <a:rPr lang="en-US" altLang="cs-CZ"/>
              <a:pPr/>
              <a:t>‹#›</a:t>
            </a:fld>
            <a:endParaRPr lang="en-US" altLang="cs-CZ"/>
          </a:p>
        </p:txBody>
      </p:sp>
      <p:sp>
        <p:nvSpPr>
          <p:cNvPr id="6" name="Obdélník 5"/>
          <p:cNvSpPr/>
          <p:nvPr userDrawn="1"/>
        </p:nvSpPr>
        <p:spPr bwMode="auto">
          <a:xfrm>
            <a:off x="0" y="0"/>
            <a:ext cx="9144000" cy="57606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cs-CZ" sz="2400" b="1" i="0" u="none" strike="noStrike" cap="none" normalizeH="0" baseline="0">
              <a:ln>
                <a:noFill/>
              </a:ln>
              <a:solidFill>
                <a:srgbClr val="B9000C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9265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323855" y="1004347"/>
            <a:ext cx="4243388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719647" y="1004347"/>
            <a:ext cx="4244975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AC346-A157-4EF4-A06B-3AB421B38C20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36342260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015996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8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cs-CZ" dirty="0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1772816"/>
            <a:ext cx="4040188" cy="453650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  <a:p>
            <a:pPr lvl="3"/>
            <a:r>
              <a:rPr lang="cs-CZ" dirty="0"/>
              <a:t>Čtvrtá úroveň</a:t>
            </a:r>
          </a:p>
          <a:p>
            <a:pPr lvl="4"/>
            <a:r>
              <a:rPr lang="cs-CZ" dirty="0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30" y="1015996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8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30" y="1772816"/>
            <a:ext cx="4041775" cy="453650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44FB18-8EAF-4DED-A64D-DB11D411D2B0}" type="slidenum">
              <a:rPr lang="en-US" altLang="cs-CZ"/>
              <a:pPr/>
              <a:t>‹#›</a:t>
            </a:fld>
            <a:endParaRPr lang="en-US" altLang="cs-CZ"/>
          </a:p>
        </p:txBody>
      </p:sp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23855" y="101557"/>
            <a:ext cx="7699375" cy="720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957080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9E105-8003-4962-AFA0-54D4ABFA0C7D}" type="slidenum">
              <a:rPr lang="en-US" altLang="cs-CZ"/>
              <a:pPr/>
              <a:t>‹#›</a:t>
            </a:fld>
            <a:endParaRPr lang="en-US" altLang="cs-CZ"/>
          </a:p>
        </p:txBody>
      </p:sp>
      <p:sp>
        <p:nvSpPr>
          <p:cNvPr id="6" name="Title 8"/>
          <p:cNvSpPr>
            <a:spLocks noGrp="1"/>
          </p:cNvSpPr>
          <p:nvPr>
            <p:ph type="title"/>
          </p:nvPr>
        </p:nvSpPr>
        <p:spPr>
          <a:xfrm>
            <a:off x="323855" y="101557"/>
            <a:ext cx="7699375" cy="720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775596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1000460"/>
            <a:ext cx="5111750" cy="538086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2" y="1000461"/>
            <a:ext cx="3008313" cy="5345998"/>
          </a:xfrm>
        </p:spPr>
        <p:txBody>
          <a:bodyPr/>
          <a:lstStyle>
            <a:lvl1pPr marL="0" indent="0">
              <a:buNone/>
              <a:defRPr sz="1400"/>
            </a:lvl1pPr>
            <a:lvl2pPr marL="457167" indent="0">
              <a:buNone/>
              <a:defRPr sz="1200"/>
            </a:lvl2pPr>
            <a:lvl3pPr marL="914332" indent="0">
              <a:buNone/>
              <a:defRPr sz="10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cs-CZ" dirty="0"/>
              <a:t>Kliknutím lze upravit styly předlohy textu.</a:t>
            </a:r>
          </a:p>
        </p:txBody>
      </p:sp>
      <p:sp>
        <p:nvSpPr>
          <p:cNvPr id="6" name="Zástupný symbol pro zápatí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7" name="Zástupný symbol pro číslo snímku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B9C9DCE-74AD-40A2-919B-1CC767854C98}" type="slidenum">
              <a:rPr lang="en-US" altLang="cs-CZ"/>
              <a:pPr/>
              <a:t>‹#›</a:t>
            </a:fld>
            <a:endParaRPr lang="en-US" altLang="cs-CZ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4161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Blue page">
    <p:bg>
      <p:bgPr>
        <a:solidFill>
          <a:srgbClr val="00A9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11982" y="3087229"/>
            <a:ext cx="7920037" cy="683543"/>
          </a:xfrm>
        </p:spPr>
        <p:txBody>
          <a:bodyPr/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 err="1" smtClean="0"/>
              <a:t>Thank</a:t>
            </a:r>
            <a:r>
              <a:rPr lang="cs-CZ" dirty="0" smtClean="0"/>
              <a:t> </a:t>
            </a:r>
            <a:r>
              <a:rPr lang="cs-CZ" dirty="0" err="1" smtClean="0"/>
              <a:t>you</a:t>
            </a:r>
            <a:r>
              <a:rPr lang="cs-CZ" dirty="0" smtClean="0"/>
              <a:t> </a:t>
            </a:r>
            <a:r>
              <a:rPr lang="cs-CZ" dirty="0" err="1" smtClean="0"/>
              <a:t>for</a:t>
            </a:r>
            <a:r>
              <a:rPr lang="cs-CZ" dirty="0" smtClean="0"/>
              <a:t> </a:t>
            </a:r>
            <a:r>
              <a:rPr lang="cs-CZ" dirty="0" err="1" smtClean="0"/>
              <a:t>your</a:t>
            </a:r>
            <a:r>
              <a:rPr lang="cs-CZ" dirty="0" smtClean="0"/>
              <a:t> </a:t>
            </a:r>
            <a:r>
              <a:rPr lang="cs-CZ" dirty="0" err="1" smtClean="0"/>
              <a:t>attention</a:t>
            </a:r>
            <a:r>
              <a:rPr lang="cs-CZ" dirty="0" smtClean="0"/>
              <a:t>!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6896957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1037410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67" indent="0">
              <a:buNone/>
              <a:defRPr sz="2800"/>
            </a:lvl2pPr>
            <a:lvl3pPr marL="914332" indent="0">
              <a:buNone/>
              <a:defRPr sz="2400"/>
            </a:lvl3pPr>
            <a:lvl4pPr marL="1371498" indent="0">
              <a:buNone/>
              <a:defRPr sz="2000"/>
            </a:lvl4pPr>
            <a:lvl5pPr marL="1828664" indent="0">
              <a:buNone/>
              <a:defRPr sz="2000"/>
            </a:lvl5pPr>
            <a:lvl6pPr marL="2285830" indent="0">
              <a:buNone/>
              <a:defRPr sz="2000"/>
            </a:lvl6pPr>
            <a:lvl7pPr marL="2742994" indent="0">
              <a:buNone/>
              <a:defRPr sz="2000"/>
            </a:lvl7pPr>
            <a:lvl8pPr marL="3200160" indent="0">
              <a:buNone/>
              <a:defRPr sz="2000"/>
            </a:lvl8pPr>
            <a:lvl9pPr marL="3657327" indent="0">
              <a:buNone/>
              <a:defRPr sz="2000"/>
            </a:lvl9pPr>
          </a:lstStyle>
          <a:p>
            <a:pPr lvl="0"/>
            <a:r>
              <a:rPr lang="cs-CZ" noProof="0"/>
              <a:t>Kliknutím na ikonu přidáte obrázek.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67" indent="0">
              <a:buNone/>
              <a:defRPr sz="1200"/>
            </a:lvl2pPr>
            <a:lvl3pPr marL="914332" indent="0">
              <a:buNone/>
              <a:defRPr sz="10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Zástupný symbol pro zápatí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7" name="Zástupný symbol pro číslo snímku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F6DA920-88DF-466E-B7A8-39DA64F1E1EB}" type="slidenum">
              <a:rPr lang="en-US" altLang="cs-CZ"/>
              <a:pPr/>
              <a:t>‹#›</a:t>
            </a:fld>
            <a:endParaRPr lang="en-US" altLang="cs-CZ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2484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 smtClean="0"/>
              <a:t>6</a:t>
            </a:r>
            <a:r>
              <a:rPr lang="en-US" baseline="30000" dirty="0" smtClean="0"/>
              <a:t>th</a:t>
            </a:r>
            <a:r>
              <a:rPr lang="en-US" dirty="0" smtClean="0"/>
              <a:t> Annual Conference of IT4Innovations 31.10. 2017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C839148-7006-41C4-ABC2-D2A9F4595A63}" type="slidenum">
              <a:rPr lang="en-US" altLang="cs-CZ" smtClean="0"/>
              <a:pPr/>
              <a:t>‹#›</a:t>
            </a:fld>
            <a:endParaRPr lang="en-US" altLang="cs-CZ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8505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1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cs-CZ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67" indent="0">
              <a:buNone/>
              <a:defRPr sz="1800"/>
            </a:lvl2pPr>
            <a:lvl3pPr marL="914332" indent="0">
              <a:buNone/>
              <a:defRPr sz="1600"/>
            </a:lvl3pPr>
            <a:lvl4pPr marL="1371498" indent="0">
              <a:buNone/>
              <a:defRPr sz="1400"/>
            </a:lvl4pPr>
            <a:lvl5pPr marL="1828664" indent="0">
              <a:buNone/>
              <a:defRPr sz="1400"/>
            </a:lvl5pPr>
            <a:lvl6pPr marL="2285830" indent="0">
              <a:buNone/>
              <a:defRPr sz="1400"/>
            </a:lvl6pPr>
            <a:lvl7pPr marL="2742994" indent="0">
              <a:buNone/>
              <a:defRPr sz="1400"/>
            </a:lvl7pPr>
            <a:lvl8pPr marL="3200160" indent="0">
              <a:buNone/>
              <a:defRPr sz="1400"/>
            </a:lvl8pPr>
            <a:lvl9pPr marL="3657327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FEAC19-CD6C-4528-B09F-367B3931C207}" type="slidenum">
              <a:rPr lang="en-US" altLang="cs-CZ"/>
              <a:pPr/>
              <a:t>‹#›</a:t>
            </a:fld>
            <a:endParaRPr lang="en-US" altLang="cs-CZ"/>
          </a:p>
        </p:txBody>
      </p:sp>
      <p:sp>
        <p:nvSpPr>
          <p:cNvPr id="6" name="Obdélník 5"/>
          <p:cNvSpPr/>
          <p:nvPr userDrawn="1"/>
        </p:nvSpPr>
        <p:spPr bwMode="auto">
          <a:xfrm>
            <a:off x="0" y="0"/>
            <a:ext cx="9144000" cy="57606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cs-CZ" sz="2400" b="1" i="0" u="none" strike="noStrike" cap="none" normalizeH="0" baseline="0">
              <a:ln>
                <a:noFill/>
              </a:ln>
              <a:solidFill>
                <a:srgbClr val="B9000C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1096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323851" y="765175"/>
            <a:ext cx="4243388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719643" y="765175"/>
            <a:ext cx="4244975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AC346-A157-4EF4-A06B-3AB421B38C20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2687287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8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30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7" indent="0">
              <a:buNone/>
              <a:defRPr sz="2000" b="1"/>
            </a:lvl2pPr>
            <a:lvl3pPr marL="914332" indent="0">
              <a:buNone/>
              <a:defRPr sz="1800" b="1"/>
            </a:lvl3pPr>
            <a:lvl4pPr marL="1371498" indent="0">
              <a:buNone/>
              <a:defRPr sz="1600" b="1"/>
            </a:lvl4pPr>
            <a:lvl5pPr marL="1828664" indent="0">
              <a:buNone/>
              <a:defRPr sz="1600" b="1"/>
            </a:lvl5pPr>
            <a:lvl6pPr marL="2285830" indent="0">
              <a:buNone/>
              <a:defRPr sz="1600" b="1"/>
            </a:lvl6pPr>
            <a:lvl7pPr marL="2742994" indent="0">
              <a:buNone/>
              <a:defRPr sz="1600" b="1"/>
            </a:lvl7pPr>
            <a:lvl8pPr marL="3200160" indent="0">
              <a:buNone/>
              <a:defRPr sz="1600" b="1"/>
            </a:lvl8pPr>
            <a:lvl9pPr marL="3657327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30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44FB18-8EAF-4DED-A64D-DB11D411D2B0}" type="slidenum">
              <a:rPr lang="en-US" altLang="cs-CZ"/>
              <a:pPr/>
              <a:t>‹#›</a:t>
            </a:fld>
            <a:endParaRPr lang="en-US" altLang="cs-CZ"/>
          </a:p>
        </p:txBody>
      </p:sp>
      <p:sp>
        <p:nvSpPr>
          <p:cNvPr id="9" name="Nadpis 1"/>
          <p:cNvSpPr>
            <a:spLocks noGrp="1"/>
          </p:cNvSpPr>
          <p:nvPr>
            <p:ph type="title"/>
          </p:nvPr>
        </p:nvSpPr>
        <p:spPr>
          <a:xfrm>
            <a:off x="323855" y="-100013"/>
            <a:ext cx="7699375" cy="7207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88370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3855" y="-100013"/>
            <a:ext cx="7699375" cy="72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9E105-8003-4962-AFA0-54D4ABFA0C7D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93127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323855" y="-100013"/>
            <a:ext cx="7699375" cy="72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Klepnutím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lze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upravit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styl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předlohy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nadpisů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692706"/>
            <a:ext cx="5111750" cy="543346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67" indent="0">
              <a:buNone/>
              <a:defRPr sz="1200"/>
            </a:lvl2pPr>
            <a:lvl3pPr marL="914332" indent="0">
              <a:buNone/>
              <a:defRPr sz="10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Zástupný symbol pro zápatí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7" name="Zástupný symbol pro číslo snímku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B9C9DCE-74AD-40A2-919B-1CC767854C98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2417355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323855" y="-100013"/>
            <a:ext cx="7699375" cy="720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>
            <a:lvl1pPr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Klepnutím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lze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upravit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styl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předlohy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2600" b="0" dirty="0" err="1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nadpisů</a:t>
            </a:r>
            <a:r>
              <a:rPr lang="en-US" altLang="cs-CZ" sz="2600" b="0" dirty="0">
                <a:solidFill>
                  <a:srgbClr val="00A9E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67" indent="0">
              <a:buNone/>
              <a:defRPr sz="2800"/>
            </a:lvl2pPr>
            <a:lvl3pPr marL="914332" indent="0">
              <a:buNone/>
              <a:defRPr sz="2400"/>
            </a:lvl3pPr>
            <a:lvl4pPr marL="1371498" indent="0">
              <a:buNone/>
              <a:defRPr sz="2000"/>
            </a:lvl4pPr>
            <a:lvl5pPr marL="1828664" indent="0">
              <a:buNone/>
              <a:defRPr sz="2000"/>
            </a:lvl5pPr>
            <a:lvl6pPr marL="2285830" indent="0">
              <a:buNone/>
              <a:defRPr sz="2000"/>
            </a:lvl6pPr>
            <a:lvl7pPr marL="2742994" indent="0">
              <a:buNone/>
              <a:defRPr sz="2000"/>
            </a:lvl7pPr>
            <a:lvl8pPr marL="3200160" indent="0">
              <a:buNone/>
              <a:defRPr sz="2000"/>
            </a:lvl8pPr>
            <a:lvl9pPr marL="3657327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cs-CZ" noProof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67" indent="0">
              <a:buNone/>
              <a:defRPr sz="1200"/>
            </a:lvl2pPr>
            <a:lvl3pPr marL="914332" indent="0">
              <a:buNone/>
              <a:defRPr sz="1000"/>
            </a:lvl3pPr>
            <a:lvl4pPr marL="1371498" indent="0">
              <a:buNone/>
              <a:defRPr sz="900"/>
            </a:lvl4pPr>
            <a:lvl5pPr marL="1828664" indent="0">
              <a:buNone/>
              <a:defRPr sz="900"/>
            </a:lvl5pPr>
            <a:lvl6pPr marL="2285830" indent="0">
              <a:buNone/>
              <a:defRPr sz="900"/>
            </a:lvl6pPr>
            <a:lvl7pPr marL="2742994" indent="0">
              <a:buNone/>
              <a:defRPr sz="900"/>
            </a:lvl7pPr>
            <a:lvl8pPr marL="3200160" indent="0">
              <a:buNone/>
              <a:defRPr sz="900"/>
            </a:lvl8pPr>
            <a:lvl9pPr marL="3657327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Zástupný symbol pro zápatí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Záhlaví  (01.01.2016)</a:t>
            </a:r>
          </a:p>
        </p:txBody>
      </p:sp>
      <p:sp>
        <p:nvSpPr>
          <p:cNvPr id="7" name="Zástupný symbol pro číslo snímku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F6DA920-88DF-466E-B7A8-39DA64F1E1EB}" type="slidenum">
              <a:rPr lang="en-US" altLang="cs-CZ"/>
              <a:pPr/>
              <a:t>‹#›</a:t>
            </a:fld>
            <a:endParaRPr lang="en-US" altLang="cs-CZ"/>
          </a:p>
        </p:txBody>
      </p:sp>
    </p:spTree>
    <p:extLst>
      <p:ext uri="{BB962C8B-B14F-4D97-AF65-F5344CB8AC3E}">
        <p14:creationId xmlns:p14="http://schemas.microsoft.com/office/powerpoint/2010/main" val="2853345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theme" Target="../theme/theme2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7" name="Rectangle 15"/>
          <p:cNvSpPr>
            <a:spLocks noChangeArrowheads="1"/>
          </p:cNvSpPr>
          <p:nvPr/>
        </p:nvSpPr>
        <p:spPr bwMode="auto">
          <a:xfrm>
            <a:off x="0" y="6497638"/>
            <a:ext cx="9144000" cy="360362"/>
          </a:xfrm>
          <a:prstGeom prst="rect">
            <a:avLst/>
          </a:prstGeom>
          <a:solidFill>
            <a:srgbClr val="00A9E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 dirty="0"/>
          </a:p>
        </p:txBody>
      </p:sp>
      <p:grpSp>
        <p:nvGrpSpPr>
          <p:cNvPr id="2" name="Skupina 1"/>
          <p:cNvGrpSpPr/>
          <p:nvPr/>
        </p:nvGrpSpPr>
        <p:grpSpPr>
          <a:xfrm>
            <a:off x="0" y="1"/>
            <a:ext cx="9144000" cy="547697"/>
            <a:chOff x="0" y="1"/>
            <a:chExt cx="9144000" cy="547697"/>
          </a:xfrm>
        </p:grpSpPr>
        <p:sp>
          <p:nvSpPr>
            <p:cNvPr id="18466" name="Rectangle 34"/>
            <p:cNvSpPr>
              <a:spLocks noChangeArrowheads="1"/>
            </p:cNvSpPr>
            <p:nvPr/>
          </p:nvSpPr>
          <p:spPr bwMode="auto">
            <a:xfrm>
              <a:off x="0" y="512773"/>
              <a:ext cx="9144000" cy="34925"/>
            </a:xfrm>
            <a:prstGeom prst="rect">
              <a:avLst/>
            </a:prstGeom>
            <a:solidFill>
              <a:schemeClr val="tx1">
                <a:alpha val="10001"/>
              </a:schemeClr>
            </a:solidFill>
            <a:ln w="9525" cmpd="thinThick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cs-CZ" sz="2400" dirty="0"/>
            </a:p>
          </p:txBody>
        </p:sp>
        <p:sp>
          <p:nvSpPr>
            <p:cNvPr id="18443" name="Rectangle 11"/>
            <p:cNvSpPr>
              <a:spLocks noChangeArrowheads="1"/>
            </p:cNvSpPr>
            <p:nvPr/>
          </p:nvSpPr>
          <p:spPr bwMode="auto">
            <a:xfrm>
              <a:off x="0" y="1"/>
              <a:ext cx="9144000" cy="512763"/>
            </a:xfrm>
            <a:prstGeom prst="rect">
              <a:avLst/>
            </a:prstGeom>
            <a:solidFill>
              <a:schemeClr val="tx1">
                <a:alpha val="10001"/>
              </a:schemeClr>
            </a:solidFill>
            <a:ln w="9525" cmpd="thinThick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cs-CZ" sz="2400" dirty="0"/>
            </a:p>
          </p:txBody>
        </p:sp>
      </p:grpSp>
      <p:sp>
        <p:nvSpPr>
          <p:cNvPr id="102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3855" y="-100013"/>
            <a:ext cx="7699375" cy="720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cs-CZ" dirty="0" err="1"/>
              <a:t>Klepnutím</a:t>
            </a:r>
            <a:r>
              <a:rPr lang="en-US" altLang="cs-CZ" dirty="0"/>
              <a:t> </a:t>
            </a:r>
            <a:r>
              <a:rPr lang="en-US" altLang="cs-CZ" dirty="0" err="1"/>
              <a:t>lze</a:t>
            </a:r>
            <a:r>
              <a:rPr lang="en-US" altLang="cs-CZ" dirty="0"/>
              <a:t> </a:t>
            </a:r>
            <a:r>
              <a:rPr lang="en-US" altLang="cs-CZ" dirty="0" err="1"/>
              <a:t>upravit</a:t>
            </a:r>
            <a:r>
              <a:rPr lang="en-US" altLang="cs-CZ" dirty="0"/>
              <a:t> </a:t>
            </a:r>
            <a:r>
              <a:rPr lang="en-US" altLang="cs-CZ" dirty="0" err="1"/>
              <a:t>styl</a:t>
            </a:r>
            <a:r>
              <a:rPr lang="en-US" altLang="cs-CZ" dirty="0"/>
              <a:t> </a:t>
            </a:r>
            <a:r>
              <a:rPr lang="en-US" altLang="cs-CZ" dirty="0" err="1"/>
              <a:t>předlohy</a:t>
            </a:r>
            <a:r>
              <a:rPr lang="en-US" altLang="cs-CZ" dirty="0"/>
              <a:t> </a:t>
            </a:r>
            <a:r>
              <a:rPr lang="en-US" altLang="cs-CZ" dirty="0" err="1"/>
              <a:t>nadpisů</a:t>
            </a:r>
            <a:r>
              <a:rPr lang="en-US" altLang="cs-CZ" dirty="0"/>
              <a:t>.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3855" y="765175"/>
            <a:ext cx="8640763" cy="533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cs-CZ" dirty="0" err="1"/>
              <a:t>Klepnutím</a:t>
            </a:r>
            <a:r>
              <a:rPr lang="en-US" altLang="cs-CZ" dirty="0"/>
              <a:t> </a:t>
            </a:r>
            <a:r>
              <a:rPr lang="en-US" altLang="cs-CZ" dirty="0" err="1"/>
              <a:t>lze</a:t>
            </a:r>
            <a:r>
              <a:rPr lang="en-US" altLang="cs-CZ" dirty="0"/>
              <a:t> </a:t>
            </a:r>
            <a:r>
              <a:rPr lang="en-US" altLang="cs-CZ" dirty="0" err="1"/>
              <a:t>upravit</a:t>
            </a:r>
            <a:r>
              <a:rPr lang="en-US" altLang="cs-CZ" dirty="0"/>
              <a:t> </a:t>
            </a:r>
            <a:r>
              <a:rPr lang="en-US" altLang="cs-CZ" dirty="0" err="1"/>
              <a:t>styly</a:t>
            </a:r>
            <a:r>
              <a:rPr lang="en-US" altLang="cs-CZ" dirty="0"/>
              <a:t> </a:t>
            </a:r>
            <a:r>
              <a:rPr lang="en-US" altLang="cs-CZ" dirty="0" err="1"/>
              <a:t>předlohy</a:t>
            </a:r>
            <a:r>
              <a:rPr lang="en-US" altLang="cs-CZ" dirty="0"/>
              <a:t> </a:t>
            </a:r>
            <a:r>
              <a:rPr lang="en-US" altLang="cs-CZ" dirty="0" err="1"/>
              <a:t>textu</a:t>
            </a:r>
            <a:r>
              <a:rPr lang="en-US" altLang="cs-CZ" dirty="0"/>
              <a:t>.</a:t>
            </a:r>
          </a:p>
          <a:p>
            <a:pPr lvl="1"/>
            <a:r>
              <a:rPr lang="en-US" altLang="cs-CZ" dirty="0" err="1"/>
              <a:t>Druhá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  <a:p>
            <a:pPr lvl="2"/>
            <a:r>
              <a:rPr lang="en-US" altLang="cs-CZ" dirty="0" err="1"/>
              <a:t>Třetí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  <a:p>
            <a:pPr lvl="3"/>
            <a:r>
              <a:rPr lang="en-US" altLang="cs-CZ" dirty="0" err="1"/>
              <a:t>Čtvrtá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  <a:p>
            <a:pPr lvl="4"/>
            <a:r>
              <a:rPr lang="en-US" altLang="cs-CZ" dirty="0" err="1"/>
              <a:t>Pátá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7950" y="6524635"/>
            <a:ext cx="78486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b="0">
                <a:solidFill>
                  <a:schemeClr val="bg1"/>
                </a:solidFill>
                <a:latin typeface="+mj-lt"/>
                <a:cs typeface="Calibri" pitchFamily="34" charset="0"/>
              </a:defRPr>
            </a:lvl1pPr>
          </a:lstStyle>
          <a:p>
            <a:pPr algn="l">
              <a:defRPr/>
            </a:pPr>
            <a:r>
              <a:rPr lang="cs-CZ" dirty="0" smtClean="0"/>
              <a:t>Jirka Jaroš: Využití superpočítačů pro ultrazvukovou léčbu rakoviny</a:t>
            </a:r>
            <a:endParaRPr lang="en-US" dirty="0"/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72450" y="6524635"/>
            <a:ext cx="827088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buFontTx/>
              <a:buNone/>
              <a:defRPr sz="1400" b="0">
                <a:solidFill>
                  <a:schemeClr val="bg1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A689CB1D-D8FD-4B5B-916F-DD5C38307548}" type="slidenum">
              <a:rPr lang="en-US" altLang="cs-CZ" smtClean="0"/>
              <a:pPr/>
              <a:t>‹#›</a:t>
            </a:fld>
            <a:endParaRPr lang="en-US" altLang="cs-CZ" dirty="0"/>
          </a:p>
        </p:txBody>
      </p:sp>
      <p:sp>
        <p:nvSpPr>
          <p:cNvPr id="18446" name="Rectangle 14"/>
          <p:cNvSpPr>
            <a:spLocks noChangeArrowheads="1"/>
          </p:cNvSpPr>
          <p:nvPr/>
        </p:nvSpPr>
        <p:spPr bwMode="auto">
          <a:xfrm>
            <a:off x="215900" y="115889"/>
            <a:ext cx="47625" cy="288925"/>
          </a:xfrm>
          <a:prstGeom prst="rect">
            <a:avLst/>
          </a:prstGeom>
          <a:solidFill>
            <a:srgbClr val="FE000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FontTx/>
              <a:buNone/>
              <a:defRPr/>
            </a:pPr>
            <a:endParaRPr lang="cs-CZ" sz="2400" b="0" dirty="0">
              <a:solidFill>
                <a:schemeClr val="tx1"/>
              </a:solidFill>
              <a:latin typeface="Century Gothic" pitchFamily="34" charset="0"/>
            </a:endParaRPr>
          </a:p>
        </p:txBody>
      </p:sp>
      <p:sp>
        <p:nvSpPr>
          <p:cNvPr id="18450" name="Rectangle 18"/>
          <p:cNvSpPr>
            <a:spLocks noChangeArrowheads="1"/>
          </p:cNvSpPr>
          <p:nvPr/>
        </p:nvSpPr>
        <p:spPr bwMode="auto">
          <a:xfrm>
            <a:off x="8064505" y="6530975"/>
            <a:ext cx="492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 dirty="0"/>
          </a:p>
        </p:txBody>
      </p:sp>
      <p:sp>
        <p:nvSpPr>
          <p:cNvPr id="13" name="Rectangle 14"/>
          <p:cNvSpPr>
            <a:spLocks noChangeArrowheads="1"/>
          </p:cNvSpPr>
          <p:nvPr/>
        </p:nvSpPr>
        <p:spPr bwMode="auto">
          <a:xfrm>
            <a:off x="8083001" y="116635"/>
            <a:ext cx="47625" cy="288925"/>
          </a:xfrm>
          <a:prstGeom prst="rect">
            <a:avLst/>
          </a:prstGeom>
          <a:solidFill>
            <a:srgbClr val="00A9E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spcBef>
                <a:spcPct val="0"/>
              </a:spcBef>
              <a:buFontTx/>
              <a:buNone/>
              <a:defRPr/>
            </a:pPr>
            <a:endParaRPr lang="cs-CZ" sz="2400" b="0" dirty="0">
              <a:solidFill>
                <a:schemeClr val="tx1"/>
              </a:solidFill>
              <a:latin typeface="Century Gothic" pitchFamily="34" charset="0"/>
            </a:endParaRPr>
          </a:p>
        </p:txBody>
      </p:sp>
      <p:pic>
        <p:nvPicPr>
          <p:cNvPr id="14" name="Obrázek 13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882" y="101557"/>
            <a:ext cx="840862" cy="3367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22" r:id="rId2"/>
    <p:sldLayoutId id="2147483702" r:id="rId3"/>
    <p:sldLayoutId id="2147483703" r:id="rId4"/>
    <p:sldLayoutId id="2147483704" r:id="rId5"/>
    <p:sldLayoutId id="2147483705" r:id="rId6"/>
    <p:sldLayoutId id="2147483707" r:id="rId7"/>
    <p:sldLayoutId id="2147483710" r:id="rId8"/>
    <p:sldLayoutId id="2147483711" r:id="rId9"/>
    <p:sldLayoutId id="2147483708" r:id="rId10"/>
    <p:sldLayoutId id="2147483712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00A9E0"/>
          </a:solidFill>
          <a:latin typeface="+mj-lt"/>
          <a:ea typeface="Calibri" panose="020F0502020204030204" pitchFamily="34" charset="0"/>
          <a:cs typeface="Calibri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5pPr>
      <a:lvl6pPr marL="457167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6pPr>
      <a:lvl7pPr marL="914332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7pPr>
      <a:lvl8pPr marL="1371498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8pPr>
      <a:lvl9pPr marL="1828664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9pPr>
    </p:titleStyle>
    <p:bodyStyle>
      <a:lvl1pPr marL="342874" indent="-342874" algn="l" rtl="0" eaLnBrk="1" fontAlgn="base" hangingPunct="1">
        <a:spcBef>
          <a:spcPct val="20000"/>
        </a:spcBef>
        <a:spcAft>
          <a:spcPct val="0"/>
        </a:spcAft>
        <a:buChar char="•"/>
        <a:defRPr sz="2600">
          <a:solidFill>
            <a:schemeClr val="tx1"/>
          </a:solidFill>
          <a:latin typeface="+mn-lt"/>
          <a:ea typeface="Calibri" panose="020F0502020204030204" pitchFamily="34" charset="0"/>
          <a:cs typeface="Calibri" pitchFamily="34" charset="0"/>
        </a:defRPr>
      </a:lvl1pPr>
      <a:lvl2pPr marL="742895" indent="-28573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Calibri" panose="020F0502020204030204" pitchFamily="34" charset="0"/>
          <a:cs typeface="Calibri" pitchFamily="34" charset="0"/>
        </a:defRPr>
      </a:lvl2pPr>
      <a:lvl3pPr marL="1142914" indent="-228584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Calibri" panose="020F0502020204030204" pitchFamily="34" charset="0"/>
          <a:cs typeface="Calibri" pitchFamily="34" charset="0"/>
        </a:defRPr>
      </a:lvl3pPr>
      <a:lvl4pPr marL="1600080" indent="-228584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Calibri" panose="020F0502020204030204" pitchFamily="34" charset="0"/>
          <a:cs typeface="Calibri" pitchFamily="34" charset="0"/>
        </a:defRPr>
      </a:lvl4pPr>
      <a:lvl5pPr marL="2057247" indent="-228584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  <a:ea typeface="Calibri" panose="020F0502020204030204" pitchFamily="34" charset="0"/>
          <a:cs typeface="Calibri" pitchFamily="34" charset="0"/>
        </a:defRPr>
      </a:lvl5pPr>
      <a:lvl6pPr marL="2514412" indent="-228584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578" indent="-228584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8744" indent="-228584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5910" indent="-228584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cs-CZ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3855" y="101557"/>
            <a:ext cx="7699375" cy="720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cs-CZ" dirty="0" err="1"/>
              <a:t>Klepnutím</a:t>
            </a:r>
            <a:r>
              <a:rPr lang="en-US" altLang="cs-CZ" dirty="0"/>
              <a:t> </a:t>
            </a:r>
            <a:r>
              <a:rPr lang="en-US" altLang="cs-CZ" dirty="0" err="1"/>
              <a:t>lze</a:t>
            </a:r>
            <a:r>
              <a:rPr lang="en-US" altLang="cs-CZ" dirty="0"/>
              <a:t> </a:t>
            </a:r>
            <a:r>
              <a:rPr lang="en-US" altLang="cs-CZ" dirty="0" err="1"/>
              <a:t>upravit</a:t>
            </a:r>
            <a:r>
              <a:rPr lang="en-US" altLang="cs-CZ" dirty="0"/>
              <a:t> </a:t>
            </a:r>
            <a:r>
              <a:rPr lang="en-US" altLang="cs-CZ" dirty="0" err="1"/>
              <a:t>styl</a:t>
            </a:r>
            <a:r>
              <a:rPr lang="en-US" altLang="cs-CZ" dirty="0"/>
              <a:t> </a:t>
            </a:r>
            <a:r>
              <a:rPr lang="en-US" altLang="cs-CZ" dirty="0" err="1"/>
              <a:t>předlohy</a:t>
            </a:r>
            <a:r>
              <a:rPr lang="en-US" altLang="cs-CZ" dirty="0"/>
              <a:t> </a:t>
            </a:r>
            <a:r>
              <a:rPr lang="en-US" altLang="cs-CZ" dirty="0" err="1"/>
              <a:t>nadpisů</a:t>
            </a:r>
            <a:r>
              <a:rPr lang="en-US" altLang="cs-CZ" dirty="0"/>
              <a:t>.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3855" y="980728"/>
            <a:ext cx="8640763" cy="5115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cs-CZ" dirty="0" err="1"/>
              <a:t>Klepnutím</a:t>
            </a:r>
            <a:r>
              <a:rPr lang="en-US" altLang="cs-CZ" dirty="0"/>
              <a:t> </a:t>
            </a:r>
            <a:r>
              <a:rPr lang="en-US" altLang="cs-CZ" dirty="0" err="1"/>
              <a:t>lze</a:t>
            </a:r>
            <a:r>
              <a:rPr lang="en-US" altLang="cs-CZ" dirty="0"/>
              <a:t> </a:t>
            </a:r>
            <a:r>
              <a:rPr lang="en-US" altLang="cs-CZ" dirty="0" err="1"/>
              <a:t>upravit</a:t>
            </a:r>
            <a:r>
              <a:rPr lang="en-US" altLang="cs-CZ" dirty="0"/>
              <a:t> </a:t>
            </a:r>
            <a:r>
              <a:rPr lang="en-US" altLang="cs-CZ" dirty="0" err="1"/>
              <a:t>styly</a:t>
            </a:r>
            <a:r>
              <a:rPr lang="en-US" altLang="cs-CZ" dirty="0"/>
              <a:t> </a:t>
            </a:r>
            <a:r>
              <a:rPr lang="en-US" altLang="cs-CZ" dirty="0" err="1"/>
              <a:t>předlohy</a:t>
            </a:r>
            <a:r>
              <a:rPr lang="en-US" altLang="cs-CZ" dirty="0"/>
              <a:t> </a:t>
            </a:r>
            <a:r>
              <a:rPr lang="en-US" altLang="cs-CZ" dirty="0" err="1"/>
              <a:t>textu</a:t>
            </a:r>
            <a:r>
              <a:rPr lang="en-US" altLang="cs-CZ" dirty="0"/>
              <a:t>.</a:t>
            </a:r>
          </a:p>
          <a:p>
            <a:pPr lvl="1"/>
            <a:r>
              <a:rPr lang="en-US" altLang="cs-CZ" dirty="0" err="1"/>
              <a:t>Druhá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  <a:p>
            <a:pPr lvl="2"/>
            <a:r>
              <a:rPr lang="en-US" altLang="cs-CZ" dirty="0" err="1"/>
              <a:t>Třetí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  <a:p>
            <a:pPr lvl="3"/>
            <a:r>
              <a:rPr lang="en-US" altLang="cs-CZ" dirty="0" err="1"/>
              <a:t>Čtvrtá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  <a:p>
            <a:pPr lvl="4"/>
            <a:r>
              <a:rPr lang="en-US" altLang="cs-CZ" dirty="0" err="1"/>
              <a:t>Pátá</a:t>
            </a:r>
            <a:r>
              <a:rPr lang="en-US" altLang="cs-CZ" dirty="0"/>
              <a:t> </a:t>
            </a:r>
            <a:r>
              <a:rPr lang="en-US" altLang="cs-CZ" dirty="0" err="1"/>
              <a:t>úroveň</a:t>
            </a:r>
            <a:endParaRPr lang="en-US" altLang="cs-CZ" dirty="0"/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7950" y="6524635"/>
            <a:ext cx="78486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b="0">
                <a:solidFill>
                  <a:schemeClr val="accent2"/>
                </a:solidFill>
                <a:latin typeface="+mj-lt"/>
                <a:cs typeface="Calibri" pitchFamily="34" charset="0"/>
              </a:defRPr>
            </a:lvl1pPr>
          </a:lstStyle>
          <a:p>
            <a:pPr>
              <a:defRPr/>
            </a:pPr>
            <a:r>
              <a:rPr lang="en-US" dirty="0" err="1"/>
              <a:t>Záhlaví</a:t>
            </a:r>
            <a:r>
              <a:rPr lang="en-US" dirty="0"/>
              <a:t>  (01.01.2016)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72450" y="6524635"/>
            <a:ext cx="827088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b="0">
                <a:solidFill>
                  <a:schemeClr val="accent2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fld id="{A689CB1D-D8FD-4B5B-916F-DD5C38307548}" type="slidenum">
              <a:rPr lang="en-US" altLang="cs-CZ" smtClean="0"/>
              <a:pPr/>
              <a:t>‹#›</a:t>
            </a:fld>
            <a:endParaRPr lang="en-US" altLang="cs-CZ" dirty="0"/>
          </a:p>
        </p:txBody>
      </p:sp>
      <p:sp>
        <p:nvSpPr>
          <p:cNvPr id="18450" name="Rectangle 18"/>
          <p:cNvSpPr>
            <a:spLocks noChangeArrowheads="1"/>
          </p:cNvSpPr>
          <p:nvPr/>
        </p:nvSpPr>
        <p:spPr bwMode="auto">
          <a:xfrm>
            <a:off x="8064505" y="6530975"/>
            <a:ext cx="492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2400"/>
          </a:p>
        </p:txBody>
      </p:sp>
      <p:pic>
        <p:nvPicPr>
          <p:cNvPr id="14" name="Obrázek 13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603" y="293523"/>
            <a:ext cx="840862" cy="336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52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2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accent2"/>
          </a:solidFill>
          <a:latin typeface="+mj-lt"/>
          <a:ea typeface="Calibri" panose="020F0502020204030204" pitchFamily="34" charset="0"/>
          <a:cs typeface="Calibri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Calibri" pitchFamily="34" charset="0"/>
          <a:ea typeface="Calibri" panose="020F0502020204030204" pitchFamily="34" charset="0"/>
          <a:cs typeface="Calibri" pitchFamily="34" charset="0"/>
        </a:defRPr>
      </a:lvl5pPr>
      <a:lvl6pPr marL="457167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6pPr>
      <a:lvl7pPr marL="914332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7pPr>
      <a:lvl8pPr marL="1371498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8pPr>
      <a:lvl9pPr marL="1828664" algn="l" rtl="0" eaLnBrk="1" fontAlgn="base" hangingPunct="1">
        <a:spcBef>
          <a:spcPct val="0"/>
        </a:spcBef>
        <a:spcAft>
          <a:spcPct val="0"/>
        </a:spcAft>
        <a:defRPr sz="2600">
          <a:solidFill>
            <a:srgbClr val="1B85B9"/>
          </a:solidFill>
          <a:latin typeface="Tahoma" pitchFamily="34" charset="0"/>
        </a:defRPr>
      </a:lvl9pPr>
    </p:titleStyle>
    <p:bodyStyle>
      <a:lvl1pPr marL="342874" indent="-342874" algn="l" rtl="0" eaLnBrk="1" fontAlgn="base" hangingPunct="1">
        <a:spcBef>
          <a:spcPct val="20000"/>
        </a:spcBef>
        <a:spcAft>
          <a:spcPct val="0"/>
        </a:spcAft>
        <a:buChar char="•"/>
        <a:defRPr sz="2600">
          <a:solidFill>
            <a:schemeClr val="tx1"/>
          </a:solidFill>
          <a:latin typeface="+mn-lt"/>
          <a:ea typeface="Calibri" panose="020F0502020204030204" pitchFamily="34" charset="0"/>
          <a:cs typeface="Calibri" pitchFamily="34" charset="0"/>
        </a:defRPr>
      </a:lvl1pPr>
      <a:lvl2pPr marL="742895" indent="-28573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Calibri" panose="020F0502020204030204" pitchFamily="34" charset="0"/>
          <a:cs typeface="Calibri" pitchFamily="34" charset="0"/>
        </a:defRPr>
      </a:lvl2pPr>
      <a:lvl3pPr marL="1142914" indent="-228584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Calibri" panose="020F0502020204030204" pitchFamily="34" charset="0"/>
          <a:cs typeface="Calibri" pitchFamily="34" charset="0"/>
        </a:defRPr>
      </a:lvl3pPr>
      <a:lvl4pPr marL="1600080" indent="-228584" algn="l" rtl="0" eaLnBrk="1" fontAlgn="base" hangingPunct="1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Calibri" panose="020F0502020204030204" pitchFamily="34" charset="0"/>
          <a:cs typeface="Calibri" pitchFamily="34" charset="0"/>
        </a:defRPr>
      </a:lvl4pPr>
      <a:lvl5pPr marL="2057247" indent="-228584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  <a:ea typeface="Calibri" panose="020F0502020204030204" pitchFamily="34" charset="0"/>
          <a:cs typeface="Calibri" pitchFamily="34" charset="0"/>
        </a:defRPr>
      </a:lvl5pPr>
      <a:lvl6pPr marL="2514412" indent="-228584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578" indent="-228584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8744" indent="-228584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5910" indent="-228584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cs-CZ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g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petrstehlik/examon-web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-1044623" y="3694115"/>
            <a:ext cx="7921675" cy="455612"/>
          </a:xfrm>
        </p:spPr>
        <p:txBody>
          <a:bodyPr/>
          <a:lstStyle/>
          <a:p>
            <a:r>
              <a:rPr lang="en-US" altLang="cs-CZ" dirty="0" smtClean="0"/>
              <a:t>Petr </a:t>
            </a:r>
            <a:r>
              <a:rPr lang="en-US" altLang="cs-CZ" dirty="0" err="1" smtClean="0"/>
              <a:t>Stehlík</a:t>
            </a:r>
            <a:endParaRPr lang="cs-CZ" altLang="cs-CZ" dirty="0"/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988841"/>
            <a:ext cx="6883884" cy="1254125"/>
          </a:xfrm>
        </p:spPr>
        <p:txBody>
          <a:bodyPr/>
          <a:lstStyle/>
          <a:p>
            <a:r>
              <a:rPr lang="en-US" dirty="0"/>
              <a:t>Job Performance Evaluation Using Back-propagation Network</a:t>
            </a:r>
            <a:r>
              <a:rPr lang="en-US" altLang="cs-CZ" dirty="0"/>
              <a:t/>
            </a:r>
            <a:br>
              <a:rPr lang="en-US" altLang="cs-CZ" dirty="0"/>
            </a:br>
            <a:endParaRPr lang="en-US" altLang="cs-CZ" sz="2200" dirty="0"/>
          </a:p>
        </p:txBody>
      </p:sp>
      <p:sp>
        <p:nvSpPr>
          <p:cNvPr id="6148" name="Text Box 4"/>
          <p:cNvSpPr txBox="1">
            <a:spLocks noChangeArrowheads="1"/>
          </p:cNvSpPr>
          <p:nvPr/>
        </p:nvSpPr>
        <p:spPr bwMode="auto">
          <a:xfrm>
            <a:off x="-1044624" y="4149731"/>
            <a:ext cx="7938120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b="1">
                <a:solidFill>
                  <a:srgbClr val="B9000C"/>
                </a:solidFill>
                <a:latin typeface="Tahoma" panose="020B0604030504040204" pitchFamily="34" charset="0"/>
              </a:defRPr>
            </a:lvl9pPr>
          </a:lstStyle>
          <a:p>
            <a:pPr algn="r">
              <a:spcBef>
                <a:spcPct val="0"/>
              </a:spcBef>
              <a:buFontTx/>
              <a:buNone/>
            </a:pPr>
            <a:r>
              <a:rPr lang="en-US" altLang="cs-CZ" sz="1400" b="0" dirty="0" smtClean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Faculty of Information Technology</a:t>
            </a:r>
            <a:r>
              <a:rPr lang="cs-CZ" altLang="cs-CZ" sz="1400" b="0" dirty="0" smtClean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altLang="cs-CZ" sz="1400" b="0" dirty="0" smtClean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Brno University of Technology</a:t>
            </a:r>
            <a:endParaRPr lang="cs-CZ" altLang="cs-CZ" sz="1400" b="0" dirty="0" smtClean="0">
              <a:solidFill>
                <a:schemeClr val="bg2"/>
              </a:solidFill>
              <a:latin typeface="+mn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r">
              <a:spcBef>
                <a:spcPct val="0"/>
              </a:spcBef>
              <a:buFontTx/>
              <a:buNone/>
            </a:pPr>
            <a:r>
              <a:rPr lang="en-US" altLang="cs-CZ" sz="1400" b="0" dirty="0" smtClean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Bo</a:t>
            </a:r>
            <a:r>
              <a:rPr lang="cs-CZ" altLang="cs-CZ" sz="1400" b="0" dirty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ž</a:t>
            </a:r>
            <a:r>
              <a:rPr lang="en-US" altLang="cs-CZ" sz="1400" b="0" dirty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et</a:t>
            </a:r>
            <a:r>
              <a:rPr lang="cs-CZ" altLang="cs-CZ" sz="1400" b="0" dirty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ě</a:t>
            </a:r>
            <a:r>
              <a:rPr lang="en-US" altLang="cs-CZ" sz="1400" b="0" dirty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chova </a:t>
            </a:r>
            <a:r>
              <a:rPr lang="en-US" altLang="cs-CZ" sz="1400" b="0" dirty="0" smtClean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n-US" altLang="cs-CZ" sz="1400" b="0" dirty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, 612 </a:t>
            </a:r>
            <a:r>
              <a:rPr lang="cs-CZ" altLang="cs-CZ" sz="1400" b="0" dirty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66</a:t>
            </a:r>
            <a:r>
              <a:rPr lang="en-US" altLang="cs-CZ" sz="1400" b="0" dirty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cs-CZ" sz="1400" b="0" dirty="0" smtClean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Brno</a:t>
            </a:r>
            <a:r>
              <a:rPr lang="cs-CZ" altLang="cs-CZ" sz="1400" b="0" dirty="0" smtClean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cs-CZ" altLang="cs-CZ" sz="1400" b="0" dirty="0" smtClean="0">
                <a:solidFill>
                  <a:schemeClr val="bg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cs-CZ" altLang="cs-CZ" sz="1400" b="0" dirty="0" smtClean="0">
                <a:solidFill>
                  <a:schemeClr val="accent2"/>
                </a:solidFill>
                <a:latin typeface="+mn-lt"/>
                <a:ea typeface="Calibri" panose="020F0502020204030204" pitchFamily="34" charset="0"/>
                <a:cs typeface="Calibri" panose="020F0502020204030204" pitchFamily="34" charset="0"/>
              </a:rPr>
              <a:t>xstehl14@stud.fit.vutbr.cz</a:t>
            </a:r>
          </a:p>
        </p:txBody>
      </p:sp>
    </p:spTree>
    <p:extLst>
      <p:ext uri="{BB962C8B-B14F-4D97-AF65-F5344CB8AC3E}">
        <p14:creationId xmlns:p14="http://schemas.microsoft.com/office/powerpoint/2010/main" val="36062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EXAMON MONITORED METRICS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Soft Computing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3D9E105-8003-4962-AFA0-54D4ABFA0C7D}" type="slidenum">
              <a:rPr lang="en-US" altLang="cs-CZ" smtClean="0"/>
              <a:pPr/>
              <a:t>10</a:t>
            </a:fld>
            <a:endParaRPr lang="en-US" altLang="cs-CZ"/>
          </a:p>
        </p:txBody>
      </p:sp>
      <p:sp>
        <p:nvSpPr>
          <p:cNvPr id="5" name="TextBox 4"/>
          <p:cNvSpPr txBox="1"/>
          <p:nvPr/>
        </p:nvSpPr>
        <p:spPr>
          <a:xfrm>
            <a:off x="128499" y="764704"/>
            <a:ext cx="8871040" cy="5688632"/>
          </a:xfrm>
          <a:prstGeom prst="rect">
            <a:avLst/>
          </a:prstGeom>
          <a:noFill/>
        </p:spPr>
        <p:txBody>
          <a:bodyPr wrap="square" numCol="4" rtlCol="0">
            <a:noAutofit/>
          </a:bodyPr>
          <a:lstStyle/>
          <a:p>
            <a:pPr>
              <a:lnSpc>
                <a:spcPts val="1920"/>
              </a:lnSpc>
              <a:buNone/>
            </a:pPr>
            <a:r>
              <a:rPr lang="en-US" b="1" i="1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PMU </a:t>
            </a:r>
            <a:endParaRPr lang="en-US" sz="1600" b="1" i="1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920"/>
              </a:lnSpc>
            </a:pP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Temp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IPS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clk_curr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clk_ref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C3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C6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cpi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C3res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ips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freq_ref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freq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dT_core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C6res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920"/>
              </a:lnSpc>
            </a:pPr>
            <a:r>
              <a:rPr lang="en-US" sz="160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load_core</a:t>
            </a:r>
            <a:endParaRPr lang="en-US" sz="1600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  <a:buNone/>
            </a:pPr>
            <a:endParaRPr lang="en-US" sz="1600" b="1" i="1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  <a:buNone/>
            </a:pPr>
            <a:endParaRPr lang="en-US" sz="1600" i="1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  <a:buNone/>
            </a:pPr>
            <a:endParaRPr lang="en-US" sz="1600" i="1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  <a:buNone/>
            </a:pPr>
            <a:endParaRPr lang="en-US" sz="1600" b="1" i="1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  <a:buNone/>
            </a:pPr>
            <a:r>
              <a:rPr lang="en-US" b="1" i="1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IPMI</a:t>
            </a:r>
            <a:endParaRPr lang="en-US" sz="1600" b="1" i="1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pow_dram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pow_pkg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temp_pkg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erg_pkg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erg_dram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erg_units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freq_ref</a:t>
            </a: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C2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C3 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C6 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Uclk</a:t>
            </a:r>
            <a:endParaRPr lang="en-US" sz="1600" b="0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Avg_Power</a:t>
            </a:r>
            <a:endParaRPr lang="en-US" sz="1600" b="0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r>
              <a:rPr lang="en-US" sz="160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Sys_Utilization</a:t>
            </a:r>
            <a:endParaRPr lang="en-US" sz="1600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r>
              <a:rPr lang="en-US" sz="160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CPU_Utilization</a:t>
            </a:r>
            <a:endParaRPr lang="en-US" sz="1600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r>
              <a:rPr lang="en-US" sz="160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Mem_Utilization</a:t>
            </a:r>
            <a:endParaRPr lang="en-US" sz="1600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r>
              <a:rPr lang="en-US" sz="160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IO_Utilization</a:t>
            </a:r>
            <a:endParaRPr lang="en-US" sz="1600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PCH_Temp</a:t>
            </a:r>
            <a:endParaRPr lang="en-US" sz="1600" b="0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Ambient_Temp</a:t>
            </a:r>
            <a:endParaRPr lang="en-US" sz="1600" b="0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HDD_Inlet_Temp</a:t>
            </a:r>
            <a:endParaRPr lang="en-US" sz="1600" b="0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endParaRPr lang="en-US" sz="1600" b="0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PCI_Riser_1_Temp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PCI_Riser_2_Temp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GPU_Outlet_Temp</a:t>
            </a:r>
            <a:endParaRPr lang="en-US" sz="1600" b="0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ts val="1820"/>
              </a:lnSpc>
            </a:pP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CPU1_Temp</a:t>
            </a:r>
          </a:p>
          <a:p>
            <a:pPr marL="342900" indent="-342900">
              <a:lnSpc>
                <a:spcPts val="1820"/>
              </a:lnSpc>
            </a:pPr>
            <a:r>
              <a:rPr lang="en-US" sz="1600" b="0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CPU2_Temp</a:t>
            </a:r>
            <a:endParaRPr lang="en-US" sz="1600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b="1" i="1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b="1" i="1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b="1" i="1" dirty="0" smtClean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i="1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i="1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b="1" i="1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i="1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b="1" i="1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i="1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b="1" i="1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i="1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b="1" i="1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</a:pPr>
            <a:endParaRPr lang="en-US" sz="1600" i="1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ts val="1920"/>
              </a:lnSpc>
              <a:buNone/>
            </a:pPr>
            <a:r>
              <a:rPr lang="en-US" b="1" i="1" dirty="0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TMAM</a:t>
            </a:r>
          </a:p>
          <a:p>
            <a:pPr marL="285750" indent="-285750">
              <a:lnSpc>
                <a:spcPts val="1920"/>
              </a:lnSpc>
            </a:pPr>
            <a:r>
              <a:rPr lang="en-US" sz="1600" dirty="0" err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back_end_bound</a:t>
            </a:r>
            <a:r>
              <a:rPr lang="en-US" sz="1600" b="0" dirty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285750" indent="-285750">
              <a:lnSpc>
                <a:spcPts val="1920"/>
              </a:lnSpc>
            </a:pPr>
            <a:r>
              <a:rPr lang="en-US" sz="1600" b="0" dirty="0" err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core_bound</a:t>
            </a:r>
            <a:r>
              <a:rPr lang="en-US" sz="1600" b="0" dirty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285750" indent="-285750">
              <a:lnSpc>
                <a:spcPts val="1920"/>
              </a:lnSpc>
            </a:pPr>
            <a:r>
              <a:rPr lang="en-US" sz="1600" dirty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L1L2_bound</a:t>
            </a:r>
            <a:r>
              <a:rPr lang="en-US" sz="1600" b="0" dirty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285750" indent="-285750">
              <a:lnSpc>
                <a:spcPts val="1920"/>
              </a:lnSpc>
            </a:pPr>
            <a:r>
              <a:rPr lang="en-US" sz="1600" dirty="0" err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front_end_bound</a:t>
            </a:r>
            <a:r>
              <a:rPr lang="en-US" sz="1600" b="0" dirty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285750" indent="-285750">
              <a:lnSpc>
                <a:spcPts val="1920"/>
              </a:lnSpc>
            </a:pPr>
            <a:r>
              <a:rPr lang="en-US" sz="1600" b="0" dirty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retiring </a:t>
            </a:r>
          </a:p>
          <a:p>
            <a:pPr marL="285750" indent="-285750">
              <a:lnSpc>
                <a:spcPts val="1920"/>
              </a:lnSpc>
            </a:pPr>
            <a:r>
              <a:rPr lang="en-US" sz="1600" b="0" dirty="0" err="1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bad_speculation</a:t>
            </a:r>
            <a:r>
              <a:rPr lang="en-US" sz="1600" b="0" dirty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285750" indent="-285750">
              <a:lnSpc>
                <a:spcPts val="1920"/>
              </a:lnSpc>
            </a:pPr>
            <a:r>
              <a:rPr lang="en-US" sz="1600" dirty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L3_bound</a:t>
            </a:r>
            <a:r>
              <a:rPr lang="en-US" sz="1600" b="0" dirty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</a:p>
          <a:p>
            <a:pPr marL="285750" indent="-285750">
              <a:lnSpc>
                <a:spcPts val="1920"/>
              </a:lnSpc>
            </a:pPr>
            <a:r>
              <a:rPr lang="en-US" sz="1600" b="0" dirty="0" err="1" smtClean="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rPr>
              <a:t>issue_loss_idle</a:t>
            </a:r>
            <a:endParaRPr lang="en-US" sz="1600" b="0" dirty="0">
              <a:solidFill>
                <a:schemeClr val="tx1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32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 job</a:t>
            </a:r>
          </a:p>
          <a:p>
            <a:pPr lvl="1"/>
            <a:r>
              <a:rPr lang="en-US" dirty="0" smtClean="0"/>
              <a:t>10 </a:t>
            </a:r>
            <a:r>
              <a:rPr lang="mr-IN" dirty="0" smtClean="0"/>
              <a:t>–</a:t>
            </a:r>
            <a:r>
              <a:rPr lang="en-US" dirty="0" smtClean="0"/>
              <a:t> 60 minutes long</a:t>
            </a:r>
          </a:p>
          <a:p>
            <a:pPr lvl="1"/>
            <a:r>
              <a:rPr lang="en-US" dirty="0" smtClean="0"/>
              <a:t>Full node occupation (modulo 16 cores)</a:t>
            </a:r>
          </a:p>
          <a:p>
            <a:pPr lvl="1"/>
            <a:r>
              <a:rPr lang="en-US" dirty="0" smtClean="0"/>
              <a:t>Run in between certain dates</a:t>
            </a:r>
          </a:p>
          <a:p>
            <a:r>
              <a:rPr lang="en-US" dirty="0" smtClean="0"/>
              <a:t>Every metric</a:t>
            </a:r>
          </a:p>
          <a:p>
            <a:pPr lvl="1"/>
            <a:r>
              <a:rPr lang="en-US" dirty="0" smtClean="0"/>
              <a:t>aggregated to 30 s</a:t>
            </a:r>
          </a:p>
          <a:p>
            <a:pPr lvl="1"/>
            <a:r>
              <a:rPr lang="en-US" dirty="0" smtClean="0"/>
              <a:t>Interpolated to 80 values</a:t>
            </a:r>
          </a:p>
          <a:p>
            <a:r>
              <a:rPr lang="en-US" dirty="0" smtClean="0"/>
              <a:t>Manual metric/job labelling with custom tool</a:t>
            </a:r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Soft Computing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 smtClean="0"/>
              <a:pPr/>
              <a:t>11</a:t>
            </a:fld>
            <a:endParaRPr lang="en-US" altLang="cs-C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LABELLING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" t="41824" r="34" b="13707"/>
          <a:stretch/>
        </p:blipFill>
        <p:spPr>
          <a:xfrm>
            <a:off x="233210" y="4365104"/>
            <a:ext cx="8711881" cy="208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645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Back-propagation with stochastic updates</a:t>
            </a:r>
          </a:p>
          <a:p>
            <a:r>
              <a:rPr lang="en-US" dirty="0" smtClean="0"/>
              <a:t>Network for each metric (80-4-3-1)</a:t>
            </a:r>
          </a:p>
          <a:p>
            <a:pPr lvl="1"/>
            <a:r>
              <a:rPr lang="en-US" dirty="0" smtClean="0"/>
              <a:t>80 input neurons</a:t>
            </a:r>
          </a:p>
          <a:p>
            <a:pPr lvl="1"/>
            <a:r>
              <a:rPr lang="en-US" dirty="0" smtClean="0"/>
              <a:t>4 and 3 neurons in hidden layers respectively</a:t>
            </a:r>
          </a:p>
          <a:p>
            <a:pPr lvl="1"/>
            <a:r>
              <a:rPr lang="en-US" dirty="0" smtClean="0"/>
              <a:t>1 output neuron</a:t>
            </a:r>
          </a:p>
          <a:p>
            <a:r>
              <a:rPr lang="en-US" dirty="0" smtClean="0"/>
              <a:t>Job classification network (12-4-1)</a:t>
            </a:r>
          </a:p>
          <a:p>
            <a:pPr lvl="1"/>
            <a:r>
              <a:rPr lang="en-US" dirty="0" smtClean="0"/>
              <a:t>12 input neurons (one for each metric)</a:t>
            </a:r>
          </a:p>
          <a:p>
            <a:pPr lvl="1"/>
            <a:r>
              <a:rPr lang="en-US" dirty="0" smtClean="0"/>
              <a:t>4 neurons in hidden layer</a:t>
            </a:r>
          </a:p>
          <a:p>
            <a:pPr lvl="1"/>
            <a:r>
              <a:rPr lang="en-US" dirty="0" smtClean="0"/>
              <a:t>1 output neuron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Soft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 smtClean="0"/>
              <a:pPr/>
              <a:t>12</a:t>
            </a:fld>
            <a:endParaRPr lang="en-US" altLang="cs-C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Classification Network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4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8741188"/>
              </p:ext>
            </p:extLst>
          </p:nvPr>
        </p:nvGraphicFramePr>
        <p:xfrm>
          <a:off x="107826" y="765175"/>
          <a:ext cx="5688310" cy="51917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231926"/>
                <a:gridCol w="1944216"/>
                <a:gridCol w="151216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Metric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Epochs </a:t>
                      </a:r>
                      <a:r>
                        <a:rPr lang="en-US" sz="1400" b="0" dirty="0" smtClean="0"/>
                        <a:t>(</a:t>
                      </a:r>
                      <a:r>
                        <a:rPr lang="en-US" sz="1400" b="0" dirty="0" err="1" smtClean="0"/>
                        <a:t>ε</a:t>
                      </a:r>
                      <a:r>
                        <a:rPr lang="en-US" sz="1400" b="0" dirty="0" smtClean="0"/>
                        <a:t> &lt; 0.1)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Sum Error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core’s load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49 999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5.81947</a:t>
                      </a:r>
                      <a:endParaRPr lang="nb-NO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C6 states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0.07591</a:t>
                      </a:r>
                      <a:endParaRPr lang="hr-H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C3 states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0.09447</a:t>
                      </a:r>
                      <a:endParaRPr lang="hr-H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IPS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49 999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3.18977 </a:t>
                      </a:r>
                      <a:endParaRPr lang="cs-CZ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 utilization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17 988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0.09695 </a:t>
                      </a:r>
                      <a:endParaRPr lang="hr-H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CPU utilization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49 999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7.65817 </a:t>
                      </a:r>
                      <a:endParaRPr lang="nb-NO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IO utilization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49 999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0.94946</a:t>
                      </a:r>
                      <a:endParaRPr lang="cs-CZ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memory utilization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49 999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0.82774 </a:t>
                      </a:r>
                      <a:endParaRPr lang="nb-NO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L1 and L2 bounds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49 999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0.52690</a:t>
                      </a:r>
                      <a:endParaRPr lang="hr-H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L3 bounds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49 999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0.77589</a:t>
                      </a:r>
                      <a:endParaRPr lang="it-IT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front-end bounds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49 999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2.72293</a:t>
                      </a:r>
                      <a:endParaRPr lang="hr-H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back-end bounds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49 999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r-HR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4.63103</a:t>
                      </a:r>
                      <a:endParaRPr lang="hr-H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job classifier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49 999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0.73037</a:t>
                      </a:r>
                      <a:endParaRPr lang="nb-NO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Soft Computing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 smtClean="0"/>
              <a:pPr/>
              <a:t>13</a:t>
            </a:fld>
            <a:endParaRPr lang="en-US" altLang="cs-C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978118"/>
              </p:ext>
            </p:extLst>
          </p:nvPr>
        </p:nvGraphicFramePr>
        <p:xfrm>
          <a:off x="5940152" y="764704"/>
          <a:ext cx="3096345" cy="22250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92088"/>
                <a:gridCol w="1224136"/>
                <a:gridCol w="108012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Job #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Expected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Result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0.98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687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EXAMON WEB: SYSTEM ADMIN OVERVIEW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6</a:t>
            </a:r>
            <a:r>
              <a:rPr lang="en-US" baseline="30000" dirty="0" smtClean="0"/>
              <a:t>th</a:t>
            </a:r>
            <a:r>
              <a:rPr lang="en-US" dirty="0" smtClean="0"/>
              <a:t> Annual Conference of IT4Innovations 31.10. 2017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3D9E105-8003-4962-AFA0-54D4ABFA0C7D}" type="slidenum">
              <a:rPr lang="en-US" altLang="cs-CZ" smtClean="0"/>
              <a:pPr/>
              <a:t>14</a:t>
            </a:fld>
            <a:endParaRPr lang="en-US" altLang="cs-CZ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644" y="620713"/>
            <a:ext cx="6408712" cy="579287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61207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EXAMON WEB: 3D MODEL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Annual Conference of IT4Innovations 31.10.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3D9E105-8003-4962-AFA0-54D4ABFA0C7D}" type="slidenum">
              <a:rPr lang="en-US" altLang="cs-CZ" smtClean="0"/>
              <a:pPr/>
              <a:t>15</a:t>
            </a:fld>
            <a:endParaRPr lang="en-US" altLang="cs-CZ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47" y="959967"/>
            <a:ext cx="8997906" cy="506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496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 smtClean="0"/>
              <a:t>Anomaly detection in running jobs</a:t>
            </a:r>
          </a:p>
          <a:p>
            <a:r>
              <a:rPr lang="en-US" dirty="0" smtClean="0"/>
              <a:t>Job performance analysis and classification</a:t>
            </a:r>
          </a:p>
          <a:p>
            <a:r>
              <a:rPr lang="en-US" dirty="0" smtClean="0"/>
              <a:t>Adjustable dashboards</a:t>
            </a:r>
          </a:p>
          <a:p>
            <a:r>
              <a:rPr lang="en-US" dirty="0" smtClean="0"/>
              <a:t>“Smart dashboard”</a:t>
            </a:r>
          </a:p>
          <a:p>
            <a:r>
              <a:rPr lang="en-US" dirty="0" smtClean="0"/>
              <a:t>”Job management”</a:t>
            </a:r>
          </a:p>
          <a:p>
            <a:r>
              <a:rPr lang="en-US" dirty="0" smtClean="0"/>
              <a:t>Users</a:t>
            </a:r>
          </a:p>
          <a:p>
            <a:r>
              <a:rPr lang="en-US" dirty="0" smtClean="0"/>
              <a:t>Cluster </a:t>
            </a:r>
            <a:r>
              <a:rPr lang="en-US" dirty="0" err="1" smtClean="0"/>
              <a:t>visualisation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Soft Computing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 smtClean="0"/>
              <a:pPr/>
              <a:t>16</a:t>
            </a:fld>
            <a:endParaRPr lang="en-US" altLang="cs-C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8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Annual Conference of IT4Innovations 31.10.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 smtClean="0"/>
              <a:pPr/>
              <a:t>17</a:t>
            </a:fld>
            <a:endParaRPr lang="en-US" altLang="cs-C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web </a:t>
            </a:r>
            <a:r>
              <a:rPr lang="en-US" dirty="0"/>
              <a:t>interface for </a:t>
            </a:r>
            <a:r>
              <a:rPr lang="en-US" dirty="0" err="1" smtClean="0"/>
              <a:t>Examon</a:t>
            </a:r>
            <a:r>
              <a:rPr lang="en-US" dirty="0" smtClean="0"/>
              <a:t> </a:t>
            </a:r>
            <a:r>
              <a:rPr lang="en-US" dirty="0"/>
              <a:t>framework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/>
              <a:t>connection between two different data sources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/>
              <a:t>integration of 3D </a:t>
            </a:r>
            <a:r>
              <a:rPr lang="en-US" dirty="0" smtClean="0"/>
              <a:t>model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large </a:t>
            </a:r>
            <a:r>
              <a:rPr lang="en-US" dirty="0"/>
              <a:t>user base to </a:t>
            </a:r>
            <a:r>
              <a:rPr lang="en-US" dirty="0" smtClean="0"/>
              <a:t>affect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Advanced analysis and classification of jobs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Job overview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/>
              <a:t>Available </a:t>
            </a:r>
            <a:r>
              <a:rPr lang="en-US" dirty="0"/>
              <a:t>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u="sng" dirty="0">
                <a:hlinkClick r:id="rId2"/>
              </a:rPr>
              <a:t>https://</a:t>
            </a:r>
            <a:r>
              <a:rPr lang="en-US" u="sng" dirty="0" smtClean="0">
                <a:hlinkClick r:id="rId2"/>
              </a:rPr>
              <a:t>github.com/petrstehlik/examon-web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5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11982" y="1556792"/>
            <a:ext cx="7920037" cy="683543"/>
          </a:xfrm>
        </p:spPr>
        <p:txBody>
          <a:bodyPr/>
          <a:lstStyle/>
          <a:p>
            <a:r>
              <a:rPr lang="en-US" dirty="0" smtClean="0"/>
              <a:t>Thank you for your attention &amp;</a:t>
            </a:r>
          </a:p>
          <a:p>
            <a:r>
              <a:rPr lang="en-US" dirty="0"/>
              <a:t>v</a:t>
            </a:r>
            <a:r>
              <a:rPr lang="en-US" dirty="0" smtClean="0"/>
              <a:t>isit me during the poster session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23528" y="3743278"/>
            <a:ext cx="8496944" cy="1341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n-US" sz="2600" b="0" dirty="0" smtClean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itchFamily="34" charset="0"/>
              </a:rPr>
              <a:t>Petr </a:t>
            </a:r>
            <a:r>
              <a:rPr lang="en-US" sz="2600" b="0" dirty="0" err="1" smtClean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itchFamily="34" charset="0"/>
              </a:rPr>
              <a:t>Stehlík</a:t>
            </a:r>
            <a:r>
              <a:rPr lang="en-US" sz="2600" b="0" dirty="0" smtClean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itchFamily="34" charset="0"/>
              </a:rPr>
              <a:t> | @</a:t>
            </a:r>
            <a:r>
              <a:rPr lang="en-US" sz="2600" b="0" dirty="0" err="1" smtClean="0">
                <a:solidFill>
                  <a:schemeClr val="bg1"/>
                </a:solidFill>
                <a:latin typeface="+mn-lt"/>
                <a:ea typeface="Calibri" panose="020F0502020204030204" pitchFamily="34" charset="0"/>
                <a:cs typeface="Calibri" pitchFamily="34" charset="0"/>
              </a:rPr>
              <a:t>petrstehlik</a:t>
            </a:r>
            <a:endParaRPr lang="en-US" sz="2600" b="0" dirty="0" smtClean="0">
              <a:solidFill>
                <a:schemeClr val="bg1"/>
              </a:solidFill>
              <a:latin typeface="+mn-lt"/>
              <a:ea typeface="Calibri" panose="020F0502020204030204" pitchFamily="34" charset="0"/>
              <a:cs typeface="Calibri" pitchFamily="34" charset="0"/>
            </a:endParaRPr>
          </a:p>
          <a:p>
            <a:pPr algn="ctr">
              <a:buNone/>
            </a:pPr>
            <a:endParaRPr lang="en-US" sz="2600" b="0" dirty="0">
              <a:solidFill>
                <a:schemeClr val="bg1"/>
              </a:solidFill>
              <a:latin typeface="+mn-lt"/>
              <a:ea typeface="Calibri" panose="020F0502020204030204" pitchFamily="34" charset="0"/>
              <a:cs typeface="Calibri" pitchFamily="34" charset="0"/>
            </a:endParaRPr>
          </a:p>
          <a:p>
            <a:pPr algn="ctr">
              <a:buNone/>
            </a:pPr>
            <a:r>
              <a:rPr lang="en-US" sz="1800" b="0" dirty="0">
                <a:solidFill>
                  <a:schemeClr val="bg1"/>
                </a:solidFill>
                <a:latin typeface="+mn-lt"/>
              </a:rPr>
              <a:t>http://</a:t>
            </a:r>
            <a:r>
              <a:rPr lang="en-US" sz="1800" b="0" dirty="0" err="1" smtClean="0">
                <a:solidFill>
                  <a:schemeClr val="bg1"/>
                </a:solidFill>
                <a:latin typeface="+mn-lt"/>
              </a:rPr>
              <a:t>www.fit.vutbr.cz</a:t>
            </a:r>
            <a:r>
              <a:rPr lang="en-US" sz="1800" b="0" dirty="0" smtClean="0">
                <a:solidFill>
                  <a:schemeClr val="bg1"/>
                </a:solidFill>
                <a:latin typeface="+mn-lt"/>
              </a:rPr>
              <a:t>/research/groups/</a:t>
            </a:r>
            <a:r>
              <a:rPr lang="en-US" sz="1800" b="0" dirty="0" err="1" smtClean="0">
                <a:solidFill>
                  <a:schemeClr val="bg1"/>
                </a:solidFill>
                <a:latin typeface="+mn-lt"/>
              </a:rPr>
              <a:t>sc@fit</a:t>
            </a:r>
            <a:r>
              <a:rPr lang="en-US" sz="1800" b="0" dirty="0" smtClean="0">
                <a:solidFill>
                  <a:schemeClr val="bg1"/>
                </a:solidFill>
                <a:latin typeface="+mn-lt"/>
              </a:rPr>
              <a:t>/</a:t>
            </a:r>
            <a:endParaRPr lang="cs-CZ" sz="1800" b="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4" name="Picture 2" descr="G:\static_qr_code_without_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1767" y="5085184"/>
            <a:ext cx="1360466" cy="1360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2155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i="1" dirty="0"/>
              <a:t>“Scalable framework for performance and energy monitoring of HPC facilities”</a:t>
            </a:r>
          </a:p>
          <a:p>
            <a:endParaRPr lang="en-US" sz="2800" i="1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performance counters (</a:t>
            </a:r>
            <a:r>
              <a:rPr lang="en-US" dirty="0" err="1"/>
              <a:t>pmu_pub</a:t>
            </a:r>
            <a:r>
              <a:rPr lang="en-US" dirty="0"/>
              <a:t>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“package” metrics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IPMI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MQTT </a:t>
            </a:r>
            <a:r>
              <a:rPr lang="en-US" dirty="0" smtClean="0"/>
              <a:t>transport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“big data” database cluster storage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PBS job hooks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Soft Computing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 smtClean="0"/>
              <a:pPr/>
              <a:t>2</a:t>
            </a:fld>
            <a:endParaRPr lang="en-US" altLang="cs-C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0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Annual Conference of IT4Innovations 31.10.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 smtClean="0"/>
              <a:pPr/>
              <a:t>3</a:t>
            </a:fld>
            <a:endParaRPr lang="en-US" altLang="cs-C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EXAMON ARCHITECTURE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342911" y="764704"/>
            <a:ext cx="8172844" cy="5115856"/>
            <a:chOff x="490297" y="8173067"/>
            <a:chExt cx="10136656" cy="6244439"/>
          </a:xfrm>
        </p:grpSpPr>
        <p:grpSp>
          <p:nvGrpSpPr>
            <p:cNvPr id="7" name="Group 6"/>
            <p:cNvGrpSpPr/>
            <p:nvPr/>
          </p:nvGrpSpPr>
          <p:grpSpPr>
            <a:xfrm>
              <a:off x="490297" y="8173067"/>
              <a:ext cx="8421604" cy="6244439"/>
              <a:chOff x="122404" y="1504606"/>
              <a:chExt cx="7136332" cy="5291438"/>
            </a:xfrm>
          </p:grpSpPr>
          <p:sp>
            <p:nvSpPr>
              <p:cNvPr id="20" name="Rettangolo 41"/>
              <p:cNvSpPr/>
              <p:nvPr/>
            </p:nvSpPr>
            <p:spPr>
              <a:xfrm>
                <a:off x="1901114" y="5458839"/>
                <a:ext cx="5357622" cy="1116547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endParaRPr lang="it-IT"/>
              </a:p>
            </p:txBody>
          </p:sp>
          <p:sp>
            <p:nvSpPr>
              <p:cNvPr id="21" name="Rettangolo 42"/>
              <p:cNvSpPr/>
              <p:nvPr/>
            </p:nvSpPr>
            <p:spPr>
              <a:xfrm>
                <a:off x="2154799" y="2778358"/>
                <a:ext cx="4768382" cy="1286023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endParaRPr lang="it-IT"/>
              </a:p>
            </p:txBody>
          </p:sp>
          <p:sp>
            <p:nvSpPr>
              <p:cNvPr id="22" name="Rettangolo 44"/>
              <p:cNvSpPr/>
              <p:nvPr/>
            </p:nvSpPr>
            <p:spPr>
              <a:xfrm>
                <a:off x="2144226" y="4357065"/>
                <a:ext cx="4778956" cy="57024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endParaRPr lang="it-IT"/>
              </a:p>
            </p:txBody>
          </p:sp>
          <p:sp>
            <p:nvSpPr>
              <p:cNvPr id="23" name="Rettangolo 46"/>
              <p:cNvSpPr/>
              <p:nvPr/>
            </p:nvSpPr>
            <p:spPr>
              <a:xfrm>
                <a:off x="2128480" y="1806943"/>
                <a:ext cx="4810463" cy="570245"/>
              </a:xfrm>
              <a:prstGeom prst="rect">
                <a:avLst/>
              </a:prstGeom>
              <a:noFill/>
              <a:ln w="19050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endParaRPr lang="it-IT"/>
              </a:p>
            </p:txBody>
          </p:sp>
          <p:sp>
            <p:nvSpPr>
              <p:cNvPr id="24" name="Rettangolo arrotondato 98"/>
              <p:cNvSpPr/>
              <p:nvPr/>
            </p:nvSpPr>
            <p:spPr>
              <a:xfrm>
                <a:off x="2647158" y="3053996"/>
                <a:ext cx="3779729" cy="662528"/>
              </a:xfrm>
              <a:prstGeom prst="roundRect">
                <a:avLst/>
              </a:prstGeom>
              <a:solidFill>
                <a:srgbClr val="0070C0">
                  <a:alpha val="53000"/>
                </a:srgbClr>
              </a:solidFill>
              <a:ln w="19050">
                <a:noFill/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endParaRPr lang="it-IT"/>
              </a:p>
            </p:txBody>
          </p:sp>
          <p:pic>
            <p:nvPicPr>
              <p:cNvPr id="25" name="Immagine 4"/>
              <p:cNvPicPr>
                <a:picLocks noChangeAspect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flipH="1">
                <a:off x="4800697" y="5741759"/>
                <a:ext cx="883605" cy="66270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pic>
            <p:nvPicPr>
              <p:cNvPr id="26" name="Immagine 5"/>
              <p:cNvPicPr>
                <a:picLocks noChangeAspect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flipH="1">
                <a:off x="5442104" y="5741759"/>
                <a:ext cx="883605" cy="66270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pic>
            <p:nvPicPr>
              <p:cNvPr id="27" name="Immagine 6"/>
              <p:cNvPicPr>
                <a:picLocks noChangeAspect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flipH="1">
                <a:off x="6359592" y="5741759"/>
                <a:ext cx="883605" cy="66270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pic>
            <p:nvPicPr>
              <p:cNvPr id="28" name="Immagine 7"/>
              <p:cNvPicPr>
                <a:picLocks noChangeAspect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flipH="1">
                <a:off x="1767124" y="5752924"/>
                <a:ext cx="883605" cy="66270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pic>
            <p:nvPicPr>
              <p:cNvPr id="29" name="Immagine 8"/>
              <p:cNvPicPr>
                <a:picLocks noChangeAspect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flipH="1">
                <a:off x="2401303" y="5752608"/>
                <a:ext cx="883605" cy="66270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pic>
            <p:nvPicPr>
              <p:cNvPr id="30" name="Immagine 9"/>
              <p:cNvPicPr>
                <a:picLocks noChangeAspect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flipH="1">
                <a:off x="3313570" y="5744824"/>
                <a:ext cx="883605" cy="66270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sp>
            <p:nvSpPr>
              <p:cNvPr id="31" name="Rettangolo 10"/>
              <p:cNvSpPr/>
              <p:nvPr/>
            </p:nvSpPr>
            <p:spPr>
              <a:xfrm>
                <a:off x="1988053" y="6311055"/>
                <a:ext cx="500193" cy="183118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825" dirty="0"/>
                  <a:t>Node</a:t>
                </a:r>
                <a:r>
                  <a:rPr lang="it-IT" sz="825" baseline="-25000" dirty="0"/>
                  <a:t>1</a:t>
                </a:r>
              </a:p>
            </p:txBody>
          </p:sp>
          <p:sp>
            <p:nvSpPr>
              <p:cNvPr id="32" name="Rettangolo 11"/>
              <p:cNvSpPr/>
              <p:nvPr/>
            </p:nvSpPr>
            <p:spPr>
              <a:xfrm>
                <a:off x="1988052" y="5599820"/>
                <a:ext cx="500193" cy="239887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675" dirty="0" err="1"/>
                  <a:t>pmu_pub</a:t>
                </a:r>
                <a:endParaRPr lang="it-IT" sz="675" dirty="0"/>
              </a:p>
            </p:txBody>
          </p:sp>
          <p:sp>
            <p:nvSpPr>
              <p:cNvPr id="33" name="Ovale 12"/>
              <p:cNvSpPr/>
              <p:nvPr/>
            </p:nvSpPr>
            <p:spPr>
              <a:xfrm>
                <a:off x="2713587" y="4415452"/>
                <a:ext cx="469093" cy="460289"/>
              </a:xfrm>
              <a:prstGeom prst="ellipse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825" dirty="0"/>
                  <a:t>Broker</a:t>
                </a:r>
                <a:r>
                  <a:rPr lang="it-IT" sz="825" baseline="-25000" dirty="0"/>
                  <a:t>1</a:t>
                </a:r>
                <a:endParaRPr lang="it-IT" sz="825" dirty="0"/>
              </a:p>
            </p:txBody>
          </p:sp>
          <p:sp>
            <p:nvSpPr>
              <p:cNvPr id="34" name="Rettangolo 13"/>
              <p:cNvSpPr/>
              <p:nvPr/>
            </p:nvSpPr>
            <p:spPr>
              <a:xfrm>
                <a:off x="2647160" y="6311055"/>
                <a:ext cx="500193" cy="183118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825" dirty="0"/>
                  <a:t>Node</a:t>
                </a:r>
                <a:r>
                  <a:rPr lang="it-IT" sz="825" baseline="-25000" dirty="0"/>
                  <a:t>2</a:t>
                </a:r>
              </a:p>
            </p:txBody>
          </p:sp>
          <p:sp>
            <p:nvSpPr>
              <p:cNvPr id="35" name="Rettangolo 14"/>
              <p:cNvSpPr/>
              <p:nvPr/>
            </p:nvSpPr>
            <p:spPr>
              <a:xfrm>
                <a:off x="2647159" y="5599882"/>
                <a:ext cx="500193" cy="239887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675" dirty="0" err="1"/>
                  <a:t>pmu_pub</a:t>
                </a:r>
                <a:endParaRPr lang="it-IT" sz="675" dirty="0"/>
              </a:p>
            </p:txBody>
          </p:sp>
          <p:sp>
            <p:nvSpPr>
              <p:cNvPr id="36" name="Rettangolo 15"/>
              <p:cNvSpPr/>
              <p:nvPr/>
            </p:nvSpPr>
            <p:spPr>
              <a:xfrm>
                <a:off x="3530307" y="6307597"/>
                <a:ext cx="500193" cy="183118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825" dirty="0" err="1"/>
                  <a:t>Node</a:t>
                </a:r>
                <a:r>
                  <a:rPr lang="it-IT" sz="825" baseline="-25000" dirty="0" err="1"/>
                  <a:t>n</a:t>
                </a:r>
                <a:endParaRPr lang="it-IT" sz="825" baseline="-25000" dirty="0"/>
              </a:p>
            </p:txBody>
          </p:sp>
          <p:sp>
            <p:nvSpPr>
              <p:cNvPr id="37" name="Rettangolo 16"/>
              <p:cNvSpPr/>
              <p:nvPr/>
            </p:nvSpPr>
            <p:spPr>
              <a:xfrm>
                <a:off x="3530307" y="5596362"/>
                <a:ext cx="500193" cy="239887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675" dirty="0" err="1"/>
                  <a:t>pmu_pub</a:t>
                </a:r>
                <a:endParaRPr lang="it-IT" sz="675" dirty="0"/>
              </a:p>
            </p:txBody>
          </p:sp>
          <p:cxnSp>
            <p:nvCxnSpPr>
              <p:cNvPr id="38" name="Connettore 2 17"/>
              <p:cNvCxnSpPr/>
              <p:nvPr/>
            </p:nvCxnSpPr>
            <p:spPr>
              <a:xfrm flipV="1">
                <a:off x="2245884" y="4819506"/>
                <a:ext cx="544134" cy="769171"/>
              </a:xfrm>
              <a:prstGeom prst="straightConnector1">
                <a:avLst/>
              </a:prstGeom>
              <a:ln w="317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Connettore 2 18"/>
              <p:cNvCxnSpPr/>
              <p:nvPr/>
            </p:nvCxnSpPr>
            <p:spPr>
              <a:xfrm flipV="1">
                <a:off x="2897256" y="4875741"/>
                <a:ext cx="50877" cy="724141"/>
              </a:xfrm>
              <a:prstGeom prst="straightConnector1">
                <a:avLst/>
              </a:prstGeom>
              <a:ln w="317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nettore 2 19"/>
              <p:cNvCxnSpPr/>
              <p:nvPr/>
            </p:nvCxnSpPr>
            <p:spPr>
              <a:xfrm flipH="1" flipV="1">
                <a:off x="3113983" y="4808333"/>
                <a:ext cx="666421" cy="788029"/>
              </a:xfrm>
              <a:prstGeom prst="straightConnector1">
                <a:avLst/>
              </a:prstGeom>
              <a:ln w="317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Cilindro 20"/>
              <p:cNvSpPr/>
              <p:nvPr/>
            </p:nvSpPr>
            <p:spPr>
              <a:xfrm>
                <a:off x="2726839" y="3150796"/>
                <a:ext cx="444618" cy="431835"/>
              </a:xfrm>
              <a:prstGeom prst="can">
                <a:avLst/>
              </a:prstGeom>
              <a:gradFill>
                <a:gsLst>
                  <a:gs pos="0">
                    <a:srgbClr val="FF99FF"/>
                  </a:gs>
                  <a:gs pos="50000">
                    <a:srgbClr val="FF66FF"/>
                  </a:gs>
                  <a:gs pos="100000">
                    <a:srgbClr val="CC00CC"/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wrap="none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675" b="1" dirty="0"/>
                  <a:t>Cassandra</a:t>
                </a:r>
              </a:p>
              <a:p>
                <a:pPr algn="ctr">
                  <a:buNone/>
                </a:pPr>
                <a:r>
                  <a:rPr lang="it-IT" sz="675" dirty="0"/>
                  <a:t>node</a:t>
                </a:r>
                <a:r>
                  <a:rPr lang="it-IT" sz="675" baseline="-25000" dirty="0"/>
                  <a:t>1</a:t>
                </a:r>
                <a:endParaRPr lang="it-IT" sz="675" dirty="0"/>
              </a:p>
            </p:txBody>
          </p:sp>
          <p:sp>
            <p:nvSpPr>
              <p:cNvPr id="42" name="CasellaDiTesto 36"/>
              <p:cNvSpPr txBox="1"/>
              <p:nvPr/>
            </p:nvSpPr>
            <p:spPr>
              <a:xfrm>
                <a:off x="1858838" y="4982043"/>
                <a:ext cx="821769" cy="286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None/>
                </a:pPr>
                <a:r>
                  <a:rPr lang="it-IT" sz="1200" b="1" dirty="0">
                    <a:solidFill>
                      <a:schemeClr val="accent1">
                        <a:lumMod val="75000"/>
                      </a:schemeClr>
                    </a:solidFill>
                  </a:rPr>
                  <a:t>MQTT</a:t>
                </a:r>
                <a:endParaRPr lang="it-IT" sz="825" b="1" dirty="0">
                  <a:solidFill>
                    <a:schemeClr val="accent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43" name="Rettangolo 24"/>
              <p:cNvSpPr/>
              <p:nvPr/>
            </p:nvSpPr>
            <p:spPr>
              <a:xfrm>
                <a:off x="5095579" y="6311055"/>
                <a:ext cx="500193" cy="183118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788" dirty="0" err="1"/>
                  <a:t>Node</a:t>
                </a:r>
                <a:r>
                  <a:rPr lang="it-IT" sz="788" baseline="-25000" dirty="0" err="1"/>
                  <a:t>i</a:t>
                </a:r>
                <a:endParaRPr lang="it-IT" sz="300" baseline="-25000" dirty="0"/>
              </a:p>
            </p:txBody>
          </p:sp>
          <p:sp>
            <p:nvSpPr>
              <p:cNvPr id="44" name="Rettangolo 25"/>
              <p:cNvSpPr/>
              <p:nvPr/>
            </p:nvSpPr>
            <p:spPr>
              <a:xfrm>
                <a:off x="5095579" y="5599820"/>
                <a:ext cx="500193" cy="239887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675" dirty="0" err="1"/>
                  <a:t>pmu_pub</a:t>
                </a:r>
                <a:endParaRPr lang="it-IT" sz="675" dirty="0"/>
              </a:p>
            </p:txBody>
          </p:sp>
          <p:sp>
            <p:nvSpPr>
              <p:cNvPr id="45" name="Ovale 26"/>
              <p:cNvSpPr/>
              <p:nvPr/>
            </p:nvSpPr>
            <p:spPr>
              <a:xfrm>
                <a:off x="5821115" y="4415452"/>
                <a:ext cx="469093" cy="460289"/>
              </a:xfrm>
              <a:prstGeom prst="ellipse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wrap="none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825" dirty="0" err="1"/>
                  <a:t>Broker</a:t>
                </a:r>
                <a:r>
                  <a:rPr lang="it-IT" sz="825" baseline="-25000" dirty="0" err="1"/>
                  <a:t>M</a:t>
                </a:r>
                <a:endParaRPr lang="it-IT" sz="825" dirty="0"/>
              </a:p>
            </p:txBody>
          </p:sp>
          <p:sp>
            <p:nvSpPr>
              <p:cNvPr id="46" name="Rettangolo 27"/>
              <p:cNvSpPr/>
              <p:nvPr/>
            </p:nvSpPr>
            <p:spPr>
              <a:xfrm>
                <a:off x="5754687" y="6311055"/>
                <a:ext cx="500193" cy="183118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788" dirty="0"/>
                  <a:t>Node</a:t>
                </a:r>
                <a:r>
                  <a:rPr lang="it-IT" sz="788" baseline="-25000" dirty="0"/>
                  <a:t>i+1</a:t>
                </a:r>
              </a:p>
            </p:txBody>
          </p:sp>
          <p:sp>
            <p:nvSpPr>
              <p:cNvPr id="47" name="Rettangolo 28"/>
              <p:cNvSpPr/>
              <p:nvPr/>
            </p:nvSpPr>
            <p:spPr>
              <a:xfrm>
                <a:off x="5754687" y="5599820"/>
                <a:ext cx="500193" cy="239887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675" dirty="0" err="1"/>
                  <a:t>pmu_pub</a:t>
                </a:r>
                <a:endParaRPr lang="it-IT" sz="675" dirty="0"/>
              </a:p>
            </p:txBody>
          </p:sp>
          <p:sp>
            <p:nvSpPr>
              <p:cNvPr id="48" name="Rettangolo 29"/>
              <p:cNvSpPr/>
              <p:nvPr/>
            </p:nvSpPr>
            <p:spPr>
              <a:xfrm>
                <a:off x="6637834" y="6307597"/>
                <a:ext cx="500193" cy="183118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825" dirty="0" err="1"/>
                  <a:t>Node</a:t>
                </a:r>
                <a:r>
                  <a:rPr lang="it-IT" sz="825" baseline="-25000" dirty="0" err="1"/>
                  <a:t>N</a:t>
                </a:r>
                <a:endParaRPr lang="it-IT" sz="825" baseline="-25000" dirty="0"/>
              </a:p>
            </p:txBody>
          </p:sp>
          <p:sp>
            <p:nvSpPr>
              <p:cNvPr id="49" name="Rettangolo 30"/>
              <p:cNvSpPr/>
              <p:nvPr/>
            </p:nvSpPr>
            <p:spPr>
              <a:xfrm>
                <a:off x="6637833" y="5596362"/>
                <a:ext cx="500193" cy="239887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675" dirty="0" err="1"/>
                  <a:t>pmu_pub</a:t>
                </a:r>
                <a:endParaRPr lang="it-IT" sz="675" dirty="0"/>
              </a:p>
            </p:txBody>
          </p:sp>
          <p:cxnSp>
            <p:nvCxnSpPr>
              <p:cNvPr id="50" name="Connettore 2 31"/>
              <p:cNvCxnSpPr/>
              <p:nvPr/>
            </p:nvCxnSpPr>
            <p:spPr>
              <a:xfrm flipV="1">
                <a:off x="5345676" y="4808333"/>
                <a:ext cx="544136" cy="791487"/>
              </a:xfrm>
              <a:prstGeom prst="straightConnector1">
                <a:avLst/>
              </a:prstGeom>
              <a:ln w="317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nettore 2 32"/>
              <p:cNvCxnSpPr/>
              <p:nvPr/>
            </p:nvCxnSpPr>
            <p:spPr>
              <a:xfrm flipV="1">
                <a:off x="6004784" y="4875741"/>
                <a:ext cx="50877" cy="724079"/>
              </a:xfrm>
              <a:prstGeom prst="straightConnector1">
                <a:avLst/>
              </a:prstGeom>
              <a:ln w="317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Connettore 2 33"/>
              <p:cNvCxnSpPr/>
              <p:nvPr/>
            </p:nvCxnSpPr>
            <p:spPr>
              <a:xfrm flipH="1" flipV="1">
                <a:off x="6221511" y="4808333"/>
                <a:ext cx="666419" cy="788029"/>
              </a:xfrm>
              <a:prstGeom prst="straightConnector1">
                <a:avLst/>
              </a:prstGeom>
              <a:ln w="317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" name="Cilindro 34"/>
              <p:cNvSpPr/>
              <p:nvPr/>
            </p:nvSpPr>
            <p:spPr>
              <a:xfrm>
                <a:off x="5834366" y="3150796"/>
                <a:ext cx="444618" cy="431835"/>
              </a:xfrm>
              <a:prstGeom prst="can">
                <a:avLst/>
              </a:prstGeom>
              <a:gradFill>
                <a:gsLst>
                  <a:gs pos="0">
                    <a:srgbClr val="FF99FF"/>
                  </a:gs>
                  <a:gs pos="50000">
                    <a:srgbClr val="FF66FF"/>
                  </a:gs>
                  <a:gs pos="100000">
                    <a:srgbClr val="CC00CC"/>
                  </a:gs>
                </a:gsLst>
              </a:gradFill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wrap="none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675" b="1" dirty="0"/>
                  <a:t>Cassandra</a:t>
                </a:r>
              </a:p>
              <a:p>
                <a:pPr>
                  <a:buNone/>
                </a:pPr>
                <a:r>
                  <a:rPr lang="it-IT" sz="675" dirty="0" err="1"/>
                  <a:t>node</a:t>
                </a:r>
                <a:r>
                  <a:rPr lang="it-IT" sz="675" baseline="-25000" dirty="0" err="1"/>
                  <a:t>M</a:t>
                </a:r>
                <a:endParaRPr lang="it-IT" sz="675" dirty="0"/>
              </a:p>
            </p:txBody>
          </p:sp>
          <p:sp>
            <p:nvSpPr>
              <p:cNvPr id="54" name="Rettangolo 37"/>
              <p:cNvSpPr/>
              <p:nvPr/>
            </p:nvSpPr>
            <p:spPr>
              <a:xfrm>
                <a:off x="2655155" y="1868805"/>
                <a:ext cx="616839" cy="442394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rIns="0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825" i="1" dirty="0"/>
                  <a:t>Grafana</a:t>
                </a:r>
              </a:p>
            </p:txBody>
          </p:sp>
          <p:cxnSp>
            <p:nvCxnSpPr>
              <p:cNvPr id="55" name="Connettore 1 38"/>
              <p:cNvCxnSpPr/>
              <p:nvPr/>
            </p:nvCxnSpPr>
            <p:spPr>
              <a:xfrm>
                <a:off x="3246969" y="6105213"/>
                <a:ext cx="182125" cy="0"/>
              </a:xfrm>
              <a:prstGeom prst="line">
                <a:avLst/>
              </a:prstGeom>
              <a:ln w="41275" cap="rnd">
                <a:prstDash val="sysDot"/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Connettore 1 39"/>
              <p:cNvCxnSpPr/>
              <p:nvPr/>
            </p:nvCxnSpPr>
            <p:spPr>
              <a:xfrm>
                <a:off x="4229068" y="6105213"/>
                <a:ext cx="605267" cy="0"/>
              </a:xfrm>
              <a:prstGeom prst="line">
                <a:avLst/>
              </a:prstGeom>
              <a:ln w="41275" cap="rnd">
                <a:prstDash val="sysDot"/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Connettore 1 40"/>
              <p:cNvCxnSpPr/>
              <p:nvPr/>
            </p:nvCxnSpPr>
            <p:spPr>
              <a:xfrm>
                <a:off x="6265179" y="6105575"/>
                <a:ext cx="182125" cy="0"/>
              </a:xfrm>
              <a:prstGeom prst="line">
                <a:avLst/>
              </a:prstGeom>
              <a:ln w="41275" cap="rnd">
                <a:prstDash val="sysDot"/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Connettore 1 43"/>
              <p:cNvCxnSpPr/>
              <p:nvPr/>
            </p:nvCxnSpPr>
            <p:spPr>
              <a:xfrm>
                <a:off x="4236356" y="3534304"/>
                <a:ext cx="605267" cy="0"/>
              </a:xfrm>
              <a:prstGeom prst="line">
                <a:avLst/>
              </a:prstGeom>
              <a:ln w="41275" cap="rnd">
                <a:solidFill>
                  <a:srgbClr val="CC00CC"/>
                </a:solidFill>
                <a:prstDash val="sysDot"/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Connettore 1 45"/>
              <p:cNvCxnSpPr/>
              <p:nvPr/>
            </p:nvCxnSpPr>
            <p:spPr>
              <a:xfrm>
                <a:off x="4247167" y="4642190"/>
                <a:ext cx="605267" cy="0"/>
              </a:xfrm>
              <a:prstGeom prst="line">
                <a:avLst/>
              </a:prstGeom>
              <a:ln w="41275" cap="rnd">
                <a:prstDash val="sysDot"/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ttore 2 47"/>
              <p:cNvCxnSpPr/>
              <p:nvPr/>
            </p:nvCxnSpPr>
            <p:spPr>
              <a:xfrm flipH="1" flipV="1">
                <a:off x="2944910" y="2377188"/>
                <a:ext cx="4238" cy="773608"/>
              </a:xfrm>
              <a:prstGeom prst="straightConnector1">
                <a:avLst/>
              </a:prstGeom>
              <a:ln w="31750">
                <a:solidFill>
                  <a:srgbClr val="CC00C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ttore 1 49"/>
              <p:cNvCxnSpPr/>
              <p:nvPr/>
            </p:nvCxnSpPr>
            <p:spPr>
              <a:xfrm>
                <a:off x="5602400" y="2090002"/>
                <a:ext cx="605267" cy="0"/>
              </a:xfrm>
              <a:prstGeom prst="line">
                <a:avLst/>
              </a:prstGeom>
              <a:ln w="41275" cap="rnd">
                <a:prstDash val="sysDot"/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ttangolo 52"/>
              <p:cNvSpPr/>
              <p:nvPr/>
            </p:nvSpPr>
            <p:spPr>
              <a:xfrm>
                <a:off x="3361567" y="1876388"/>
                <a:ext cx="616839" cy="442394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rIns="0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788" i="1" dirty="0"/>
                  <a:t>Apache</a:t>
                </a:r>
              </a:p>
              <a:p>
                <a:pPr algn="ctr">
                  <a:buNone/>
                </a:pPr>
                <a:r>
                  <a:rPr lang="it-IT" sz="788" i="1" dirty="0" err="1"/>
                  <a:t>Spark</a:t>
                </a:r>
                <a:endParaRPr lang="it-IT" sz="788" i="1" dirty="0"/>
              </a:p>
            </p:txBody>
          </p:sp>
          <p:sp>
            <p:nvSpPr>
              <p:cNvPr id="63" name="CasellaDiTesto 113"/>
              <p:cNvSpPr txBox="1"/>
              <p:nvPr/>
            </p:nvSpPr>
            <p:spPr>
              <a:xfrm>
                <a:off x="3897273" y="5182477"/>
                <a:ext cx="1249183" cy="286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1200" b="1" dirty="0"/>
                  <a:t>CLUSTER</a:t>
                </a:r>
              </a:p>
            </p:txBody>
          </p:sp>
          <p:sp>
            <p:nvSpPr>
              <p:cNvPr id="64" name="CasellaDiTesto 114"/>
              <p:cNvSpPr txBox="1"/>
              <p:nvPr/>
            </p:nvSpPr>
            <p:spPr>
              <a:xfrm>
                <a:off x="3800318" y="4067962"/>
                <a:ext cx="1501794" cy="286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1200" b="1" dirty="0"/>
                  <a:t>MQTT Brokers</a:t>
                </a:r>
              </a:p>
            </p:txBody>
          </p:sp>
          <p:sp>
            <p:nvSpPr>
              <p:cNvPr id="65" name="CasellaDiTesto 115"/>
              <p:cNvSpPr txBox="1"/>
              <p:nvPr/>
            </p:nvSpPr>
            <p:spPr>
              <a:xfrm>
                <a:off x="3598416" y="1504606"/>
                <a:ext cx="1790422" cy="286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sz="1200" b="1" dirty="0"/>
                  <a:t>Applications</a:t>
                </a:r>
              </a:p>
            </p:txBody>
          </p:sp>
          <p:sp>
            <p:nvSpPr>
              <p:cNvPr id="66" name="CasellaDiTesto 116"/>
              <p:cNvSpPr txBox="1"/>
              <p:nvPr/>
            </p:nvSpPr>
            <p:spPr>
              <a:xfrm>
                <a:off x="3626654" y="2479767"/>
                <a:ext cx="1790422" cy="286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sz="1200" b="1" dirty="0"/>
                  <a:t>NoSQL</a:t>
                </a:r>
              </a:p>
            </p:txBody>
          </p:sp>
          <p:cxnSp>
            <p:nvCxnSpPr>
              <p:cNvPr id="67" name="Connettore 2 57"/>
              <p:cNvCxnSpPr/>
              <p:nvPr/>
            </p:nvCxnSpPr>
            <p:spPr>
              <a:xfrm flipH="1" flipV="1">
                <a:off x="6055662" y="2373010"/>
                <a:ext cx="1013" cy="777786"/>
              </a:xfrm>
              <a:prstGeom prst="straightConnector1">
                <a:avLst/>
              </a:prstGeom>
              <a:ln w="31750">
                <a:solidFill>
                  <a:srgbClr val="CC00C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Rettangolo 58"/>
              <p:cNvSpPr/>
              <p:nvPr/>
            </p:nvSpPr>
            <p:spPr>
              <a:xfrm>
                <a:off x="837953" y="1866340"/>
                <a:ext cx="616839" cy="442394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lIns="0" rIns="0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825" dirty="0"/>
                  <a:t>ADMIN</a:t>
                </a:r>
              </a:p>
            </p:txBody>
          </p:sp>
          <p:cxnSp>
            <p:nvCxnSpPr>
              <p:cNvPr id="69" name="Connettore 4 60"/>
              <p:cNvCxnSpPr/>
              <p:nvPr/>
            </p:nvCxnSpPr>
            <p:spPr bwMode="auto">
              <a:xfrm>
                <a:off x="1454792" y="2087537"/>
                <a:ext cx="1068465" cy="1333833"/>
              </a:xfrm>
              <a:prstGeom prst="bentConnector3">
                <a:avLst>
                  <a:gd name="adj1" fmla="val 50000"/>
                </a:avLst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70" name="Connettore 4 62"/>
              <p:cNvCxnSpPr/>
              <p:nvPr/>
            </p:nvCxnSpPr>
            <p:spPr bwMode="auto">
              <a:xfrm>
                <a:off x="1454792" y="2087537"/>
                <a:ext cx="446322" cy="3929576"/>
              </a:xfrm>
              <a:prstGeom prst="bentConnector3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71" name="Rettangolo 63"/>
              <p:cNvSpPr/>
              <p:nvPr/>
            </p:nvSpPr>
            <p:spPr>
              <a:xfrm>
                <a:off x="2622116" y="3935374"/>
                <a:ext cx="662791" cy="202942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wrap="square" lIns="0" rIns="0" rtlCol="0" anchor="ctr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675" dirty="0"/>
                  <a:t>MQTT2Kairos</a:t>
                </a:r>
              </a:p>
            </p:txBody>
          </p:sp>
          <p:cxnSp>
            <p:nvCxnSpPr>
              <p:cNvPr id="72" name="Connettore 2 69"/>
              <p:cNvCxnSpPr/>
              <p:nvPr/>
            </p:nvCxnSpPr>
            <p:spPr>
              <a:xfrm flipV="1">
                <a:off x="3598397" y="2377188"/>
                <a:ext cx="0" cy="1979878"/>
              </a:xfrm>
              <a:prstGeom prst="straightConnector1">
                <a:avLst/>
              </a:prstGeom>
              <a:ln w="31750"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Connettore 2 72"/>
              <p:cNvCxnSpPr/>
              <p:nvPr/>
            </p:nvCxnSpPr>
            <p:spPr>
              <a:xfrm flipH="1" flipV="1">
                <a:off x="2949148" y="3582631"/>
                <a:ext cx="4364" cy="338797"/>
              </a:xfrm>
              <a:prstGeom prst="straightConnector1">
                <a:avLst/>
              </a:prstGeom>
              <a:ln w="31750">
                <a:solidFill>
                  <a:srgbClr val="CC00C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Connettore 2 21"/>
              <p:cNvCxnSpPr/>
              <p:nvPr/>
            </p:nvCxnSpPr>
            <p:spPr>
              <a:xfrm flipV="1">
                <a:off x="2948134" y="4152260"/>
                <a:ext cx="5378" cy="263192"/>
              </a:xfrm>
              <a:prstGeom prst="straightConnector1">
                <a:avLst/>
              </a:prstGeom>
              <a:ln w="317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Rettangolo 77"/>
              <p:cNvSpPr/>
              <p:nvPr/>
            </p:nvSpPr>
            <p:spPr>
              <a:xfrm>
                <a:off x="5760107" y="3921124"/>
                <a:ext cx="596402" cy="202942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wrap="none" lIns="0" rIns="0" rtlCol="0" anchor="ctr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675" dirty="0"/>
                  <a:t>MQTT2kairos</a:t>
                </a:r>
              </a:p>
            </p:txBody>
          </p:sp>
          <p:cxnSp>
            <p:nvCxnSpPr>
              <p:cNvPr id="76" name="Connettore 2 78"/>
              <p:cNvCxnSpPr/>
              <p:nvPr/>
            </p:nvCxnSpPr>
            <p:spPr>
              <a:xfrm flipH="1" flipV="1">
                <a:off x="6056675" y="3582631"/>
                <a:ext cx="1634" cy="324549"/>
              </a:xfrm>
              <a:prstGeom prst="straightConnector1">
                <a:avLst/>
              </a:prstGeom>
              <a:ln w="31750">
                <a:solidFill>
                  <a:srgbClr val="CC00C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Connettore 2 79"/>
              <p:cNvCxnSpPr/>
              <p:nvPr/>
            </p:nvCxnSpPr>
            <p:spPr>
              <a:xfrm flipV="1">
                <a:off x="6055662" y="4138012"/>
                <a:ext cx="2647" cy="277440"/>
              </a:xfrm>
              <a:prstGeom prst="straightConnector1">
                <a:avLst/>
              </a:prstGeom>
              <a:ln w="317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CasellaDiTesto 36"/>
              <p:cNvSpPr txBox="1"/>
              <p:nvPr/>
            </p:nvSpPr>
            <p:spPr>
              <a:xfrm>
                <a:off x="3936332" y="3155513"/>
                <a:ext cx="1226938" cy="286506"/>
              </a:xfrm>
              <a:prstGeom prst="rect">
                <a:avLst/>
              </a:prstGeom>
              <a:solidFill>
                <a:srgbClr val="0070C0">
                  <a:alpha val="0"/>
                </a:srgbClr>
              </a:solidFill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None/>
                </a:pPr>
                <a:r>
                  <a:rPr lang="it-IT" sz="1200" b="1" dirty="0" err="1">
                    <a:solidFill>
                      <a:schemeClr val="bg1"/>
                    </a:solidFill>
                  </a:rPr>
                  <a:t>KairosDB</a:t>
                </a:r>
                <a:endParaRPr lang="it-IT" sz="825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9" name="Rettangolo 110"/>
              <p:cNvSpPr/>
              <p:nvPr/>
            </p:nvSpPr>
            <p:spPr>
              <a:xfrm>
                <a:off x="4074214" y="1880617"/>
                <a:ext cx="616839" cy="442394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rIns="0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788" i="1" dirty="0" err="1"/>
                  <a:t>Matlab</a:t>
                </a:r>
                <a:endParaRPr lang="it-IT" sz="788" i="1" dirty="0"/>
              </a:p>
            </p:txBody>
          </p:sp>
          <p:sp>
            <p:nvSpPr>
              <p:cNvPr id="80" name="Rettangolo 110"/>
              <p:cNvSpPr/>
              <p:nvPr/>
            </p:nvSpPr>
            <p:spPr>
              <a:xfrm>
                <a:off x="4822003" y="1879093"/>
                <a:ext cx="616839" cy="442394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lIns="0" rIns="0" rtlCol="0" anchor="ctr">
                <a:norm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788" i="1" dirty="0" err="1"/>
                  <a:t>Examon</a:t>
                </a:r>
                <a:r>
                  <a:rPr lang="it-IT" sz="788" i="1" dirty="0"/>
                  <a:t> Web</a:t>
                </a:r>
              </a:p>
            </p:txBody>
          </p:sp>
          <p:pic>
            <p:nvPicPr>
              <p:cNvPr id="81" name="Immagine 7"/>
              <p:cNvPicPr>
                <a:picLocks noChangeAspect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 flipH="1">
                <a:off x="214736" y="5575607"/>
                <a:ext cx="883605" cy="66270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sp>
            <p:nvSpPr>
              <p:cNvPr id="82" name="Rettangolo 10"/>
              <p:cNvSpPr/>
              <p:nvPr/>
            </p:nvSpPr>
            <p:spPr>
              <a:xfrm>
                <a:off x="122404" y="6181359"/>
                <a:ext cx="942050" cy="313527"/>
              </a:xfrm>
              <a:prstGeom prst="rect">
                <a:avLst/>
              </a:prstGeom>
              <a:solidFill>
                <a:srgbClr val="0070C0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825" dirty="0"/>
                  <a:t>Management </a:t>
                </a:r>
                <a:r>
                  <a:rPr lang="it-IT" sz="825" dirty="0" err="1"/>
                  <a:t>Node</a:t>
                </a:r>
                <a:endParaRPr lang="it-IT" sz="825" baseline="-25000" dirty="0"/>
              </a:p>
            </p:txBody>
          </p:sp>
          <p:sp>
            <p:nvSpPr>
              <p:cNvPr id="83" name="Rettangolo 11"/>
              <p:cNvSpPr/>
              <p:nvPr/>
            </p:nvSpPr>
            <p:spPr>
              <a:xfrm>
                <a:off x="342522" y="5422503"/>
                <a:ext cx="612081" cy="273446"/>
              </a:xfrm>
              <a:prstGeom prst="rect">
                <a:avLst/>
              </a:prstGeom>
              <a:solidFill>
                <a:srgbClr val="89AFD5"/>
              </a:solidFill>
              <a:effectLst/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/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lIns="0" rIns="0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it-IT" sz="675" b="1" dirty="0" err="1"/>
                  <a:t>ipmi_pub</a:t>
                </a:r>
                <a:endParaRPr lang="it-IT" sz="675" b="1" dirty="0"/>
              </a:p>
            </p:txBody>
          </p:sp>
          <p:cxnSp>
            <p:nvCxnSpPr>
              <p:cNvPr id="84" name="Connettore 2 17"/>
              <p:cNvCxnSpPr/>
              <p:nvPr/>
            </p:nvCxnSpPr>
            <p:spPr>
              <a:xfrm flipV="1">
                <a:off x="592619" y="4758853"/>
                <a:ext cx="2090509" cy="663650"/>
              </a:xfrm>
              <a:prstGeom prst="straightConnector1">
                <a:avLst/>
              </a:prstGeom>
              <a:ln w="31750">
                <a:tailEnd type="triangle"/>
              </a:ln>
              <a:effectLst/>
              <a:scene3d>
                <a:camera prst="orthographicFront"/>
                <a:lightRig rig="threePt" dir="t"/>
              </a:scene3d>
              <a:sp3d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Elbow Connector 84"/>
              <p:cNvCxnSpPr/>
              <p:nvPr/>
            </p:nvCxnSpPr>
            <p:spPr>
              <a:xfrm rot="10800000">
                <a:off x="1098341" y="5906959"/>
                <a:ext cx="5789588" cy="881252"/>
              </a:xfrm>
              <a:prstGeom prst="bentConnector3">
                <a:avLst>
                  <a:gd name="adj1" fmla="val 93186"/>
                </a:avLst>
              </a:prstGeom>
              <a:ln w="95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H="1">
                <a:off x="6887930" y="6490715"/>
                <a:ext cx="1" cy="293975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H="1">
                <a:off x="6013044" y="6485069"/>
                <a:ext cx="1" cy="293975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flipH="1">
                <a:off x="5345674" y="6502069"/>
                <a:ext cx="1" cy="293975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H="1">
                <a:off x="3814721" y="6484779"/>
                <a:ext cx="1" cy="293975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 flipH="1">
                <a:off x="2920998" y="6487312"/>
                <a:ext cx="1" cy="293975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H="1">
                <a:off x="2238148" y="6489582"/>
                <a:ext cx="1" cy="293975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7"/>
            <p:cNvGrpSpPr/>
            <p:nvPr/>
          </p:nvGrpSpPr>
          <p:grpSpPr>
            <a:xfrm>
              <a:off x="9037429" y="12833534"/>
              <a:ext cx="1255509" cy="1323574"/>
              <a:chOff x="9037429" y="12833534"/>
              <a:chExt cx="1255509" cy="1323574"/>
            </a:xfrm>
          </p:grpSpPr>
          <p:sp>
            <p:nvSpPr>
              <p:cNvPr id="18" name="Right Brace 17"/>
              <p:cNvSpPr/>
              <p:nvPr/>
            </p:nvSpPr>
            <p:spPr>
              <a:xfrm>
                <a:off x="9037429" y="12833534"/>
                <a:ext cx="169610" cy="1323574"/>
              </a:xfrm>
              <a:prstGeom prst="rightBrace">
                <a:avLst>
                  <a:gd name="adj1" fmla="val 26220"/>
                  <a:gd name="adj2" fmla="val 50000"/>
                </a:avLst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>
                  <a:buNone/>
                </a:pPr>
                <a:endParaRPr lang="en-US" sz="1350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9214945" y="13305261"/>
                <a:ext cx="1077993" cy="3662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buNone/>
                </a:pPr>
                <a:r>
                  <a:rPr lang="en-US" sz="1350" dirty="0">
                    <a:solidFill>
                      <a:schemeClr val="tx1"/>
                    </a:solidFill>
                  </a:rPr>
                  <a:t>Sensors</a:t>
                </a: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9032993" y="11541585"/>
              <a:ext cx="1461779" cy="669203"/>
              <a:chOff x="9032993" y="11541585"/>
              <a:chExt cx="1461779" cy="669203"/>
            </a:xfrm>
          </p:grpSpPr>
          <p:sp>
            <p:nvSpPr>
              <p:cNvPr id="16" name="Right Brace 15"/>
              <p:cNvSpPr/>
              <p:nvPr/>
            </p:nvSpPr>
            <p:spPr>
              <a:xfrm>
                <a:off x="9032993" y="11541585"/>
                <a:ext cx="176383" cy="669203"/>
              </a:xfrm>
              <a:prstGeom prst="rightBrace">
                <a:avLst>
                  <a:gd name="adj1" fmla="val 29472"/>
                  <a:gd name="adj2" fmla="val 50000"/>
                </a:avLst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>
                  <a:buNone/>
                </a:pPr>
                <a:endParaRPr lang="en-US" sz="1350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9211998" y="11691068"/>
                <a:ext cx="1282774" cy="3662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buNone/>
                </a:pPr>
                <a:r>
                  <a:rPr lang="en-US" sz="1350" dirty="0">
                    <a:solidFill>
                      <a:schemeClr val="tx1"/>
                    </a:solidFill>
                  </a:rPr>
                  <a:t>Transport</a:t>
                </a: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9032993" y="9676224"/>
              <a:ext cx="1427811" cy="1517639"/>
              <a:chOff x="9032993" y="9676224"/>
              <a:chExt cx="1427811" cy="1517639"/>
            </a:xfrm>
          </p:grpSpPr>
          <p:sp>
            <p:nvSpPr>
              <p:cNvPr id="14" name="Right Brace 13"/>
              <p:cNvSpPr/>
              <p:nvPr/>
            </p:nvSpPr>
            <p:spPr>
              <a:xfrm>
                <a:off x="9032993" y="9676224"/>
                <a:ext cx="176383" cy="1517639"/>
              </a:xfrm>
              <a:prstGeom prst="rightBrace">
                <a:avLst>
                  <a:gd name="adj1" fmla="val 32652"/>
                  <a:gd name="adj2" fmla="val 50000"/>
                </a:avLst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>
                  <a:buNone/>
                </a:pPr>
                <a:endParaRPr lang="en-US" sz="1350"/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9217794" y="10247468"/>
                <a:ext cx="1243010" cy="3662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buNone/>
                </a:pPr>
                <a:r>
                  <a:rPr lang="en-US" sz="1350" dirty="0">
                    <a:solidFill>
                      <a:schemeClr val="tx1"/>
                    </a:solidFill>
                  </a:rPr>
                  <a:t>Database</a:t>
                </a: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9037107" y="8511297"/>
              <a:ext cx="1589846" cy="686576"/>
              <a:chOff x="9037107" y="8511297"/>
              <a:chExt cx="1589846" cy="686576"/>
            </a:xfrm>
          </p:grpSpPr>
          <p:sp>
            <p:nvSpPr>
              <p:cNvPr id="12" name="Right Brace 11"/>
              <p:cNvSpPr/>
              <p:nvPr/>
            </p:nvSpPr>
            <p:spPr>
              <a:xfrm>
                <a:off x="9037107" y="8511297"/>
                <a:ext cx="172269" cy="686576"/>
              </a:xfrm>
              <a:prstGeom prst="rightBrace">
                <a:avLst>
                  <a:gd name="adj1" fmla="val 23556"/>
                  <a:gd name="adj2" fmla="val 50000"/>
                </a:avLst>
              </a:prstGeom>
              <a:ln w="1905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>
                  <a:buNone/>
                </a:pPr>
                <a:endParaRPr lang="en-US" sz="1350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9214947" y="8663843"/>
                <a:ext cx="1412006" cy="3662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buNone/>
                </a:pPr>
                <a:r>
                  <a:rPr lang="en-US" sz="1350" dirty="0">
                    <a:solidFill>
                      <a:schemeClr val="tx1"/>
                    </a:solidFill>
                  </a:rPr>
                  <a:t>Front-ends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25618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b="1" dirty="0" smtClean="0"/>
              <a:t>Message Queue Telemetry Transport</a:t>
            </a:r>
          </a:p>
          <a:p>
            <a:pPr marL="342900" indent="-342900">
              <a:buFont typeface="Arial" charset="0"/>
              <a:buChar char="•"/>
            </a:pPr>
            <a:r>
              <a:rPr lang="en-US" b="1" dirty="0" smtClean="0"/>
              <a:t>Lightweight</a:t>
            </a:r>
            <a:r>
              <a:rPr lang="en-US" dirty="0" smtClean="0"/>
              <a:t> </a:t>
            </a:r>
            <a:r>
              <a:rPr lang="en-US" dirty="0"/>
              <a:t>message queueing and transport protocol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Well suited for </a:t>
            </a:r>
            <a:r>
              <a:rPr lang="en-US" b="1" dirty="0"/>
              <a:t>low resource demanding </a:t>
            </a:r>
            <a:r>
              <a:rPr lang="en-US" dirty="0"/>
              <a:t>scenarios like </a:t>
            </a:r>
            <a:r>
              <a:rPr lang="en-US" b="1" dirty="0" err="1"/>
              <a:t>IoT</a:t>
            </a:r>
            <a:r>
              <a:rPr lang="en-US" dirty="0"/>
              <a:t> applications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Basic features:</a:t>
            </a:r>
          </a:p>
          <a:p>
            <a:pPr lvl="1"/>
            <a:r>
              <a:rPr lang="en-US" b="1" dirty="0"/>
              <a:t>Publisher-Subscriber</a:t>
            </a:r>
            <a:r>
              <a:rPr lang="en-US" dirty="0"/>
              <a:t> model</a:t>
            </a:r>
          </a:p>
          <a:p>
            <a:pPr lvl="1"/>
            <a:r>
              <a:rPr lang="en-US" dirty="0" err="1"/>
              <a:t>Async</a:t>
            </a:r>
            <a:r>
              <a:rPr lang="en-US" dirty="0"/>
              <a:t> communication protocol (</a:t>
            </a:r>
            <a:r>
              <a:rPr lang="en-US" b="1" dirty="0"/>
              <a:t>messages</a:t>
            </a:r>
            <a:r>
              <a:rPr lang="en-US" dirty="0"/>
              <a:t>)</a:t>
            </a:r>
          </a:p>
          <a:p>
            <a:pPr lvl="1"/>
            <a:r>
              <a:rPr lang="en-US" b="1" dirty="0"/>
              <a:t>Low overhead</a:t>
            </a:r>
            <a:r>
              <a:rPr lang="en-US" dirty="0"/>
              <a:t> packet (2 bytes header)</a:t>
            </a:r>
          </a:p>
          <a:p>
            <a:pPr lvl="1"/>
            <a:r>
              <a:rPr lang="en-US" b="1" dirty="0" err="1"/>
              <a:t>QoS</a:t>
            </a:r>
            <a:r>
              <a:rPr lang="en-US" dirty="0"/>
              <a:t> (3 levels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Annual Conference of IT4Innovations 31.10.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 smtClean="0"/>
              <a:pPr/>
              <a:t>4</a:t>
            </a:fld>
            <a:endParaRPr lang="en-US" altLang="cs-C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MQTT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488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23855" y="765175"/>
            <a:ext cx="4039645" cy="5330825"/>
          </a:xfrm>
        </p:spPr>
        <p:txBody>
          <a:bodyPr/>
          <a:lstStyle/>
          <a:p>
            <a:r>
              <a:rPr lang="en-US" dirty="0" smtClean="0"/>
              <a:t>Available hooks</a:t>
            </a:r>
          </a:p>
          <a:p>
            <a:pPr lvl="1"/>
            <a:r>
              <a:rPr lang="en-US" dirty="0" err="1" smtClean="0"/>
              <a:t>runjob</a:t>
            </a:r>
            <a:endParaRPr lang="en-US" dirty="0" smtClean="0"/>
          </a:p>
          <a:p>
            <a:pPr lvl="1"/>
            <a:r>
              <a:rPr lang="en-US" dirty="0" err="1" smtClean="0"/>
              <a:t>execjob_begin</a:t>
            </a:r>
            <a:endParaRPr lang="en-US" dirty="0" smtClean="0"/>
          </a:p>
          <a:p>
            <a:pPr lvl="1"/>
            <a:r>
              <a:rPr lang="en-US" dirty="0" err="1" smtClean="0"/>
              <a:t>execjob_end</a:t>
            </a:r>
            <a:endParaRPr lang="en-US" dirty="0" smtClean="0"/>
          </a:p>
          <a:p>
            <a:r>
              <a:rPr lang="en-US" dirty="0" smtClean="0"/>
              <a:t>Sent via MQTT</a:t>
            </a:r>
          </a:p>
          <a:p>
            <a:r>
              <a:rPr lang="en-US" dirty="0" smtClean="0"/>
              <a:t>Stored to Cassandra</a:t>
            </a:r>
          </a:p>
          <a:p>
            <a:r>
              <a:rPr lang="en-US" dirty="0" smtClean="0"/>
              <a:t>Info about the job, user &amp;</a:t>
            </a:r>
            <a:r>
              <a:rPr lang="en-US" dirty="0"/>
              <a:t> </a:t>
            </a:r>
            <a:r>
              <a:rPr lang="en-US" dirty="0" smtClean="0"/>
              <a:t>used resources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Annual Conference of IT4Innovations 31.10.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 smtClean="0"/>
              <a:pPr/>
              <a:t>5</a:t>
            </a:fld>
            <a:endParaRPr lang="en-US" altLang="cs-C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PBS Hooks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605648"/>
            <a:ext cx="4575274" cy="584768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auto">
          <a:xfrm>
            <a:off x="7354468" y="2204864"/>
            <a:ext cx="1584306" cy="432048"/>
          </a:xfrm>
          <a:prstGeom prst="rect">
            <a:avLst/>
          </a:prstGeom>
          <a:noFill/>
          <a:ln w="19050"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1" i="0" u="none" strike="noStrike" cap="none" normalizeH="0" baseline="0" smtClean="0">
              <a:ln>
                <a:noFill/>
              </a:ln>
              <a:solidFill>
                <a:srgbClr val="B9000C"/>
              </a:solidFill>
              <a:effectLst/>
              <a:latin typeface="Tahoma" pitchFamily="34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7369151" y="3284983"/>
            <a:ext cx="1584306" cy="361627"/>
          </a:xfrm>
          <a:prstGeom prst="rect">
            <a:avLst/>
          </a:prstGeom>
          <a:noFill/>
          <a:ln w="19050"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1" i="0" u="none" strike="noStrike" cap="none" normalizeH="0" baseline="0" smtClean="0">
              <a:ln>
                <a:noFill/>
              </a:ln>
              <a:solidFill>
                <a:srgbClr val="B9000C"/>
              </a:solidFill>
              <a:effectLst/>
              <a:latin typeface="Tahoma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7380297" y="5893900"/>
            <a:ext cx="1584306" cy="361627"/>
          </a:xfrm>
          <a:prstGeom prst="rect">
            <a:avLst/>
          </a:prstGeom>
          <a:noFill/>
          <a:ln w="19050"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1" i="0" u="none" strike="noStrike" cap="none" normalizeH="0" baseline="0" smtClean="0">
              <a:ln>
                <a:noFill/>
              </a:ln>
              <a:solidFill>
                <a:srgbClr val="B9000C"/>
              </a:solidFill>
              <a:effectLst/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924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sp3d extrusionH="57150">
              <a:bevelT w="38100" h="38100"/>
              <a:bevelB w="38100" h="38100" prst="angle"/>
            </a:sp3d>
          </a:bodyPr>
          <a:lstStyle/>
          <a:p>
            <a:pPr marL="0" indent="0" algn="ctr">
              <a:buNone/>
            </a:pPr>
            <a:r>
              <a:rPr lang="en-US" sz="2800" i="1" dirty="0">
                <a:ea typeface="Arial Hebrew" charset="-79"/>
                <a:cs typeface="Arial Hebrew" charset="-79"/>
              </a:rPr>
              <a:t>“Visualization of performance, power and energy statistics of HPC applications and cluster status.”</a:t>
            </a:r>
          </a:p>
          <a:p>
            <a:endParaRPr lang="en-US" sz="2800" i="1" dirty="0">
              <a:ea typeface="Arial Hebrew" charset="-79"/>
              <a:cs typeface="Arial Hebrew" charset="-79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ea typeface="Arial Hebrew" charset="-79"/>
                <a:cs typeface="Arial Hebrew" charset="-79"/>
              </a:rPr>
              <a:t>Utilize data gathered from </a:t>
            </a:r>
            <a:r>
              <a:rPr lang="en-US" dirty="0" err="1" smtClean="0">
                <a:ea typeface="Arial Hebrew" charset="-79"/>
                <a:cs typeface="Arial Hebrew" charset="-79"/>
              </a:rPr>
              <a:t>Examon</a:t>
            </a:r>
            <a:r>
              <a:rPr lang="en-US" dirty="0" smtClean="0">
                <a:ea typeface="Arial Hebrew" charset="-79"/>
                <a:cs typeface="Arial Hebrew" charset="-79"/>
              </a:rPr>
              <a:t> &amp; PBS</a:t>
            </a:r>
          </a:p>
          <a:p>
            <a:pPr marL="342900" indent="-342900">
              <a:buFont typeface="Arial" charset="0"/>
              <a:buChar char="•"/>
            </a:pPr>
            <a:endParaRPr lang="en-US" sz="1000" dirty="0">
              <a:ea typeface="Arial Hebrew" charset="-79"/>
              <a:cs typeface="Arial Hebrew" charset="-79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ea typeface="Arial Hebrew" charset="-79"/>
                <a:cs typeface="Arial Hebrew" charset="-79"/>
              </a:rPr>
              <a:t>Provide insights on user’s </a:t>
            </a:r>
            <a:r>
              <a:rPr lang="en-US" dirty="0" smtClean="0">
                <a:ea typeface="Arial Hebrew" charset="-79"/>
                <a:cs typeface="Arial Hebrew" charset="-79"/>
              </a:rPr>
              <a:t>jobs</a:t>
            </a:r>
          </a:p>
          <a:p>
            <a:pPr marL="342900" indent="-342900">
              <a:buFont typeface="Arial" charset="0"/>
              <a:buChar char="•"/>
            </a:pPr>
            <a:endParaRPr lang="en-US" sz="1050" dirty="0">
              <a:ea typeface="Arial Hebrew" charset="-79"/>
              <a:cs typeface="Arial Hebrew" charset="-79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>
                <a:ea typeface="Arial Hebrew" charset="-79"/>
                <a:cs typeface="Arial Hebrew" charset="-79"/>
              </a:rPr>
              <a:t>System administrator </a:t>
            </a:r>
            <a:r>
              <a:rPr lang="en-US" dirty="0" smtClean="0">
                <a:ea typeface="Arial Hebrew" charset="-79"/>
                <a:cs typeface="Arial Hebrew" charset="-79"/>
              </a:rPr>
              <a:t>overview</a:t>
            </a:r>
          </a:p>
          <a:p>
            <a:pPr marL="342900" indent="-342900">
              <a:buFont typeface="Arial" charset="0"/>
              <a:buChar char="•"/>
            </a:pPr>
            <a:endParaRPr lang="en-US" sz="1050" dirty="0" smtClean="0">
              <a:ea typeface="Arial Hebrew" charset="-79"/>
              <a:cs typeface="Arial Hebrew" charset="-79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ea typeface="Arial Hebrew" charset="-79"/>
                <a:cs typeface="Arial Hebrew" charset="-79"/>
              </a:rPr>
              <a:t>                   of a cluster</a:t>
            </a:r>
          </a:p>
          <a:p>
            <a:pPr marL="342900" indent="-342900">
              <a:buFont typeface="Arial" charset="0"/>
              <a:buChar char="•"/>
            </a:pPr>
            <a:endParaRPr lang="en-US" sz="1050" dirty="0" smtClean="0">
              <a:ea typeface="Arial Hebrew" charset="-79"/>
              <a:cs typeface="Arial Hebrew" charset="-79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 smtClean="0">
                <a:ea typeface="Arial Hebrew" charset="-79"/>
                <a:cs typeface="Arial Hebrew" charset="-79"/>
              </a:rPr>
              <a:t>Combine metric and job data</a:t>
            </a:r>
            <a:endParaRPr lang="en-US" dirty="0">
              <a:ea typeface="Arial Hebrew" charset="-79"/>
              <a:cs typeface="Arial Hebrew" charset="-79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Annual Conference of IT4Innovations 31.10.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C839148-7006-41C4-ABC2-D2A9F4595A63}" type="slidenum">
              <a:rPr lang="en-US" altLang="cs-CZ" smtClean="0"/>
              <a:pPr/>
              <a:t>6</a:t>
            </a:fld>
            <a:endParaRPr lang="en-US" altLang="cs-C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EXAMON WEB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67544" y="4149080"/>
            <a:ext cx="1872629" cy="523220"/>
          </a:xfrm>
          <a:prstGeom prst="rect">
            <a:avLst/>
          </a:prstGeom>
          <a:noFill/>
          <a:scene3d>
            <a:camera prst="isometricOffAxis1Right"/>
            <a:lightRig rig="threePt" dir="t"/>
          </a:scene3d>
          <a:sp3d contourW="12700">
            <a:contourClr>
              <a:schemeClr val="bg1"/>
            </a:contourClr>
          </a:sp3d>
        </p:spPr>
        <p:txBody>
          <a:bodyPr wrap="none" lIns="91440" tIns="45720" rIns="91440" bIns="45720">
            <a:spAutoFit/>
            <a:sp3d extrusionH="57150" contourW="12700" prstMaterial="matte">
              <a:bevelT w="38100" h="38100"/>
              <a:bevelB w="38100" h="38100"/>
              <a:extrusionClr>
                <a:schemeClr val="bg2">
                  <a:lumMod val="60000"/>
                  <a:lumOff val="40000"/>
                </a:schemeClr>
              </a:extrusionClr>
              <a:contourClr>
                <a:schemeClr val="bg2">
                  <a:lumMod val="60000"/>
                  <a:lumOff val="40000"/>
                </a:schemeClr>
              </a:contourClr>
            </a:sp3d>
          </a:bodyPr>
          <a:lstStyle/>
          <a:p>
            <a:pPr algn="ctr">
              <a:buNone/>
            </a:pPr>
            <a:r>
              <a:rPr lang="en-US" sz="2800" dirty="0" smtClean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3D model</a:t>
            </a:r>
            <a:endParaRPr lang="en-US" sz="2800" dirty="0">
              <a:solidFill>
                <a:schemeClr val="bg1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6792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EXAMON WEB ARCHITECTURE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Annual Conference of IT4Innovations 31.10.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3D9E105-8003-4962-AFA0-54D4ABFA0C7D}" type="slidenum">
              <a:rPr lang="en-US" altLang="cs-CZ" smtClean="0"/>
              <a:pPr/>
              <a:t>7</a:t>
            </a:fld>
            <a:endParaRPr lang="en-US" altLang="cs-CZ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62" y="908254"/>
            <a:ext cx="8855076" cy="514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282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EXAMON WEB: JOB OVERVIEW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Annual Conference of IT4Innovations 31.10.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3D9E105-8003-4962-AFA0-54D4ABFA0C7D}" type="slidenum">
              <a:rPr lang="en-US" altLang="cs-CZ" smtClean="0"/>
              <a:pPr/>
              <a:t>8</a:t>
            </a:fld>
            <a:endParaRPr lang="en-US" altLang="cs-CZ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99" y="587500"/>
            <a:ext cx="7632402" cy="587933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7946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EXAMON WEB: JOB ENERGY DASHBOARD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6</a:t>
            </a:r>
            <a:r>
              <a:rPr lang="en-US" baseline="30000" dirty="0"/>
              <a:t>th</a:t>
            </a:r>
            <a:r>
              <a:rPr lang="en-US" dirty="0"/>
              <a:t> Annual Conference of IT4Innovations 31.10.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3D9E105-8003-4962-AFA0-54D4ABFA0C7D}" type="slidenum">
              <a:rPr lang="en-US" altLang="cs-CZ" smtClean="0"/>
              <a:pPr/>
              <a:t>9</a:t>
            </a:fld>
            <a:endParaRPr lang="en-US" altLang="cs-CZ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620713"/>
            <a:ext cx="7200800" cy="582252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250025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IT novy styl 4x3 EN opensans">
  <a:themeElements>
    <a:clrScheme name="VUT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4002B"/>
      </a:accent1>
      <a:accent2>
        <a:srgbClr val="00A9E0"/>
      </a:accent2>
      <a:accent3>
        <a:srgbClr val="00AB8E"/>
      </a:accent3>
      <a:accent4>
        <a:srgbClr val="D582A9"/>
      </a:accent4>
      <a:accent5>
        <a:srgbClr val="003DA5"/>
      </a:accent5>
      <a:accent6>
        <a:srgbClr val="658D1B"/>
      </a:accent6>
      <a:hlink>
        <a:srgbClr val="E4002B"/>
      </a:hlink>
      <a:folHlink>
        <a:srgbClr val="E4002B"/>
      </a:folHlink>
    </a:clrScheme>
    <a:fontScheme name="Custom 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19050">
          <a:headEnd type="none" w="med" len="med"/>
          <a:tailEnd type="none" w="med" len="med"/>
        </a:ln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sz="2400" b="1" i="0" u="none" strike="noStrike" cap="none" normalizeH="0" baseline="0" smtClean="0">
            <a:ln>
              <a:noFill/>
            </a:ln>
            <a:solidFill>
              <a:srgbClr val="B9000C"/>
            </a:solidFill>
            <a:effectLst/>
            <a:latin typeface="Tahoma" pitchFamily="34" charset="0"/>
          </a:defRPr>
        </a:defPPr>
      </a:lstStyle>
      <a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a:style>
    </a:spDef>
    <a:lnDef>
      <a:spPr bwMode="auto">
        <a:ln w="19050"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buNone/>
          <a:defRPr sz="2600" b="0" dirty="0" err="1" smtClean="0">
            <a:solidFill>
              <a:schemeClr val="tx1"/>
            </a:solidFill>
            <a:latin typeface="+mn-lt"/>
            <a:ea typeface="Calibri" panose="020F0502020204030204" pitchFamily="34" charset="0"/>
            <a:cs typeface="Calibri" pitchFamily="34" charset="0"/>
          </a:defRPr>
        </a:defPPr>
      </a:lstStyle>
    </a:txDef>
  </a:objectDefaults>
  <a:extraClrSchemeLst>
    <a:extraClrScheme>
      <a:clrScheme name="a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IT novy styl 4x3 EN opensans.potx" id="{8CDC9E57-8740-457D-B4C3-5FC6D09EDDC8}" vid="{32759800-36CC-4898-AA93-1572E0B20452}"/>
    </a:ext>
  </a:extLst>
</a:theme>
</file>

<file path=ppt/theme/theme2.xml><?xml version="1.0" encoding="utf-8"?>
<a:theme xmlns:a="http://schemas.openxmlformats.org/drawingml/2006/main" name="1_101021 FIT Calibri">
  <a:themeElements>
    <a:clrScheme name="VUT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E4002B"/>
      </a:accent1>
      <a:accent2>
        <a:srgbClr val="00A9E0"/>
      </a:accent2>
      <a:accent3>
        <a:srgbClr val="00AB8E"/>
      </a:accent3>
      <a:accent4>
        <a:srgbClr val="D582A9"/>
      </a:accent4>
      <a:accent5>
        <a:srgbClr val="003DA5"/>
      </a:accent5>
      <a:accent6>
        <a:srgbClr val="658D1B"/>
      </a:accent6>
      <a:hlink>
        <a:srgbClr val="E4002B"/>
      </a:hlink>
      <a:folHlink>
        <a:srgbClr val="E4002B"/>
      </a:folHlink>
    </a:clrScheme>
    <a:fontScheme name="Custom 1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rgbClr val="B9000C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rgbClr val="B9000C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a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2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2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IT novy styl 4x3 EN opensans.potx" id="{8CDC9E57-8740-457D-B4C3-5FC6D09EDDC8}" vid="{800650FF-D552-4972-98D7-A2D9C4A2C4F9}"/>
    </a:ext>
  </a:extLst>
</a:theme>
</file>

<file path=ppt/theme/theme3.xml><?xml version="1.0" encoding="utf-8"?>
<a:theme xmlns:a="http://schemas.openxmlformats.org/drawingml/2006/main" name="Motiv sady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otiv sady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FIT novy styl 4x3 EN opensans</Template>
  <TotalTime>789</TotalTime>
  <Words>664</Words>
  <Application>Microsoft Macintosh PowerPoint</Application>
  <PresentationFormat>On-screen Show (4:3)</PresentationFormat>
  <Paragraphs>288</Paragraphs>
  <Slides>18</Slides>
  <Notes>0</Notes>
  <HiddenSlides>11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Arial Hebrew</vt:lpstr>
      <vt:lpstr>Calibri</vt:lpstr>
      <vt:lpstr>Century Gothic</vt:lpstr>
      <vt:lpstr>Open Sans</vt:lpstr>
      <vt:lpstr>Tahoma</vt:lpstr>
      <vt:lpstr>Arial</vt:lpstr>
      <vt:lpstr>FIT novy styl 4x3 EN opensans</vt:lpstr>
      <vt:lpstr>1_101021 FIT Calibri</vt:lpstr>
      <vt:lpstr>Job Performance Evaluation Using Back-propagation Network </vt:lpstr>
      <vt:lpstr>EXAMON</vt:lpstr>
      <vt:lpstr>EXAMON ARCHITECTURE</vt:lpstr>
      <vt:lpstr>MQTT</vt:lpstr>
      <vt:lpstr>PBS Hooks</vt:lpstr>
      <vt:lpstr>EXAMON WEB</vt:lpstr>
      <vt:lpstr>EXAMON WEB ARCHITECTURE</vt:lpstr>
      <vt:lpstr>EXAMON WEB: JOB OVERVIEW</vt:lpstr>
      <vt:lpstr>EXAMON WEB: JOB ENERGY DASHBOARD</vt:lpstr>
      <vt:lpstr>EXAMON MONITORED METRICS</vt:lpstr>
      <vt:lpstr>DATA LABELLING</vt:lpstr>
      <vt:lpstr>Classification Network</vt:lpstr>
      <vt:lpstr>RESULTS</vt:lpstr>
      <vt:lpstr>EXAMON WEB: SYSTEM ADMIN OVERVIEW</vt:lpstr>
      <vt:lpstr>EXAMON WEB: 3D MODEL</vt:lpstr>
      <vt:lpstr>FURTHER WORK</vt:lpstr>
      <vt:lpstr>SUMMARY</vt:lpstr>
      <vt:lpstr>PowerPoint Presentation</vt:lpstr>
    </vt:vector>
  </TitlesOfParts>
  <Company>Brno University of Technology</Company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Jaroš Jiří, Ing., Ph.D.</dc:creator>
  <cp:lastModifiedBy>Microsoft Office User</cp:lastModifiedBy>
  <cp:revision>69</cp:revision>
  <dcterms:created xsi:type="dcterms:W3CDTF">2016-10-18T09:40:22Z</dcterms:created>
  <dcterms:modified xsi:type="dcterms:W3CDTF">2017-12-10T16:44:53Z</dcterms:modified>
</cp:coreProperties>
</file>